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244"/>
    <p:restoredTop sz="95859"/>
  </p:normalViewPr>
  <p:slideViewPr>
    <p:cSldViewPr snapToGrid="0" snapToObjects="1">
      <p:cViewPr>
        <p:scale>
          <a:sx n="90" d="100"/>
          <a:sy n="90" d="100"/>
        </p:scale>
        <p:origin x="232" y="6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3A77B4-B34E-6895-9A56-6DA4FD2F242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79EE2F4-C2C7-D05E-F138-24C5170665C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2EADA4C-7366-1321-1D28-6BAE38343AA5}"/>
              </a:ext>
            </a:extLst>
          </p:cNvPr>
          <p:cNvSpPr>
            <a:spLocks noGrp="1"/>
          </p:cNvSpPr>
          <p:nvPr>
            <p:ph type="dt" sz="half" idx="10"/>
          </p:nvPr>
        </p:nvSpPr>
        <p:spPr/>
        <p:txBody>
          <a:bodyPr/>
          <a:lstStyle/>
          <a:p>
            <a:fld id="{746EDD7C-6486-844B-A9C7-5E191D3F4142}" type="datetimeFigureOut">
              <a:rPr lang="en-US" smtClean="0"/>
              <a:t>6/15/22</a:t>
            </a:fld>
            <a:endParaRPr lang="en-US"/>
          </a:p>
        </p:txBody>
      </p:sp>
      <p:sp>
        <p:nvSpPr>
          <p:cNvPr id="5" name="Footer Placeholder 4">
            <a:extLst>
              <a:ext uri="{FF2B5EF4-FFF2-40B4-BE49-F238E27FC236}">
                <a16:creationId xmlns:a16="http://schemas.microsoft.com/office/drawing/2014/main" id="{FB9C1265-CD6E-146E-5EA7-806052C88D5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DB4A8B5-F3B2-E67E-B138-233E5A1104B7}"/>
              </a:ext>
            </a:extLst>
          </p:cNvPr>
          <p:cNvSpPr>
            <a:spLocks noGrp="1"/>
          </p:cNvSpPr>
          <p:nvPr>
            <p:ph type="sldNum" sz="quarter" idx="12"/>
          </p:nvPr>
        </p:nvSpPr>
        <p:spPr/>
        <p:txBody>
          <a:bodyPr/>
          <a:lstStyle/>
          <a:p>
            <a:fld id="{FC2D6C2F-590F-0E4B-A01A-8C23B430CD15}" type="slidenum">
              <a:rPr lang="en-US" smtClean="0"/>
              <a:t>‹#›</a:t>
            </a:fld>
            <a:endParaRPr lang="en-US"/>
          </a:p>
        </p:txBody>
      </p:sp>
    </p:spTree>
    <p:extLst>
      <p:ext uri="{BB962C8B-B14F-4D97-AF65-F5344CB8AC3E}">
        <p14:creationId xmlns:p14="http://schemas.microsoft.com/office/powerpoint/2010/main" val="19852139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A936C4-C07E-1C2E-574A-45DE5228661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A246549-FE1E-9FDF-A483-D1369805247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5311253-21EC-F017-3E31-4A5017140A2B}"/>
              </a:ext>
            </a:extLst>
          </p:cNvPr>
          <p:cNvSpPr>
            <a:spLocks noGrp="1"/>
          </p:cNvSpPr>
          <p:nvPr>
            <p:ph type="dt" sz="half" idx="10"/>
          </p:nvPr>
        </p:nvSpPr>
        <p:spPr/>
        <p:txBody>
          <a:bodyPr/>
          <a:lstStyle/>
          <a:p>
            <a:fld id="{746EDD7C-6486-844B-A9C7-5E191D3F4142}" type="datetimeFigureOut">
              <a:rPr lang="en-US" smtClean="0"/>
              <a:t>6/15/22</a:t>
            </a:fld>
            <a:endParaRPr lang="en-US"/>
          </a:p>
        </p:txBody>
      </p:sp>
      <p:sp>
        <p:nvSpPr>
          <p:cNvPr id="5" name="Footer Placeholder 4">
            <a:extLst>
              <a:ext uri="{FF2B5EF4-FFF2-40B4-BE49-F238E27FC236}">
                <a16:creationId xmlns:a16="http://schemas.microsoft.com/office/drawing/2014/main" id="{3736EC47-1E15-E824-21F2-EA60FED4C7B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818D7B2-307A-A680-CC22-AE4A52B77538}"/>
              </a:ext>
            </a:extLst>
          </p:cNvPr>
          <p:cNvSpPr>
            <a:spLocks noGrp="1"/>
          </p:cNvSpPr>
          <p:nvPr>
            <p:ph type="sldNum" sz="quarter" idx="12"/>
          </p:nvPr>
        </p:nvSpPr>
        <p:spPr/>
        <p:txBody>
          <a:bodyPr/>
          <a:lstStyle/>
          <a:p>
            <a:fld id="{FC2D6C2F-590F-0E4B-A01A-8C23B430CD15}" type="slidenum">
              <a:rPr lang="en-US" smtClean="0"/>
              <a:t>‹#›</a:t>
            </a:fld>
            <a:endParaRPr lang="en-US"/>
          </a:p>
        </p:txBody>
      </p:sp>
    </p:spTree>
    <p:extLst>
      <p:ext uri="{BB962C8B-B14F-4D97-AF65-F5344CB8AC3E}">
        <p14:creationId xmlns:p14="http://schemas.microsoft.com/office/powerpoint/2010/main" val="3616424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EB4A506-9460-2314-AB12-C730E6418BD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37E403F-8DCB-7832-3270-EB5E9C63D7A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8BFD7C2-5A30-AB2A-8328-CDE004AB88C6}"/>
              </a:ext>
            </a:extLst>
          </p:cNvPr>
          <p:cNvSpPr>
            <a:spLocks noGrp="1"/>
          </p:cNvSpPr>
          <p:nvPr>
            <p:ph type="dt" sz="half" idx="10"/>
          </p:nvPr>
        </p:nvSpPr>
        <p:spPr/>
        <p:txBody>
          <a:bodyPr/>
          <a:lstStyle/>
          <a:p>
            <a:fld id="{746EDD7C-6486-844B-A9C7-5E191D3F4142}" type="datetimeFigureOut">
              <a:rPr lang="en-US" smtClean="0"/>
              <a:t>6/15/22</a:t>
            </a:fld>
            <a:endParaRPr lang="en-US"/>
          </a:p>
        </p:txBody>
      </p:sp>
      <p:sp>
        <p:nvSpPr>
          <p:cNvPr id="5" name="Footer Placeholder 4">
            <a:extLst>
              <a:ext uri="{FF2B5EF4-FFF2-40B4-BE49-F238E27FC236}">
                <a16:creationId xmlns:a16="http://schemas.microsoft.com/office/drawing/2014/main" id="{101AB73F-AD68-F821-47C0-9548E933DD7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E677152-2B7F-FE35-CA2E-ED9C987BE35A}"/>
              </a:ext>
            </a:extLst>
          </p:cNvPr>
          <p:cNvSpPr>
            <a:spLocks noGrp="1"/>
          </p:cNvSpPr>
          <p:nvPr>
            <p:ph type="sldNum" sz="quarter" idx="12"/>
          </p:nvPr>
        </p:nvSpPr>
        <p:spPr/>
        <p:txBody>
          <a:bodyPr/>
          <a:lstStyle/>
          <a:p>
            <a:fld id="{FC2D6C2F-590F-0E4B-A01A-8C23B430CD15}" type="slidenum">
              <a:rPr lang="en-US" smtClean="0"/>
              <a:t>‹#›</a:t>
            </a:fld>
            <a:endParaRPr lang="en-US"/>
          </a:p>
        </p:txBody>
      </p:sp>
    </p:spTree>
    <p:extLst>
      <p:ext uri="{BB962C8B-B14F-4D97-AF65-F5344CB8AC3E}">
        <p14:creationId xmlns:p14="http://schemas.microsoft.com/office/powerpoint/2010/main" val="3610873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E61403-98B5-1C1C-682E-F2C2A65FF5B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7BA0D09-FFB1-8595-084F-6AD16F22141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FF721E8-BCB6-9290-48ED-B43B92DDA64C}"/>
              </a:ext>
            </a:extLst>
          </p:cNvPr>
          <p:cNvSpPr>
            <a:spLocks noGrp="1"/>
          </p:cNvSpPr>
          <p:nvPr>
            <p:ph type="dt" sz="half" idx="10"/>
          </p:nvPr>
        </p:nvSpPr>
        <p:spPr/>
        <p:txBody>
          <a:bodyPr/>
          <a:lstStyle/>
          <a:p>
            <a:fld id="{746EDD7C-6486-844B-A9C7-5E191D3F4142}" type="datetimeFigureOut">
              <a:rPr lang="en-US" smtClean="0"/>
              <a:t>6/15/22</a:t>
            </a:fld>
            <a:endParaRPr lang="en-US"/>
          </a:p>
        </p:txBody>
      </p:sp>
      <p:sp>
        <p:nvSpPr>
          <p:cNvPr id="5" name="Footer Placeholder 4">
            <a:extLst>
              <a:ext uri="{FF2B5EF4-FFF2-40B4-BE49-F238E27FC236}">
                <a16:creationId xmlns:a16="http://schemas.microsoft.com/office/drawing/2014/main" id="{CFCD10AE-6170-1D3E-A4C3-A3DFC837E9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7576A08-43DD-93BB-1955-31C50D65D53F}"/>
              </a:ext>
            </a:extLst>
          </p:cNvPr>
          <p:cNvSpPr>
            <a:spLocks noGrp="1"/>
          </p:cNvSpPr>
          <p:nvPr>
            <p:ph type="sldNum" sz="quarter" idx="12"/>
          </p:nvPr>
        </p:nvSpPr>
        <p:spPr/>
        <p:txBody>
          <a:bodyPr/>
          <a:lstStyle/>
          <a:p>
            <a:fld id="{FC2D6C2F-590F-0E4B-A01A-8C23B430CD15}" type="slidenum">
              <a:rPr lang="en-US" smtClean="0"/>
              <a:t>‹#›</a:t>
            </a:fld>
            <a:endParaRPr lang="en-US"/>
          </a:p>
        </p:txBody>
      </p:sp>
    </p:spTree>
    <p:extLst>
      <p:ext uri="{BB962C8B-B14F-4D97-AF65-F5344CB8AC3E}">
        <p14:creationId xmlns:p14="http://schemas.microsoft.com/office/powerpoint/2010/main" val="20162772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0119F6-7499-955C-BBFC-8D046906404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88A9C0C-EAB7-D031-9812-F5005640FCA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BB6C675-2985-38D7-CDDE-A711A807D069}"/>
              </a:ext>
            </a:extLst>
          </p:cNvPr>
          <p:cNvSpPr>
            <a:spLocks noGrp="1"/>
          </p:cNvSpPr>
          <p:nvPr>
            <p:ph type="dt" sz="half" idx="10"/>
          </p:nvPr>
        </p:nvSpPr>
        <p:spPr/>
        <p:txBody>
          <a:bodyPr/>
          <a:lstStyle/>
          <a:p>
            <a:fld id="{746EDD7C-6486-844B-A9C7-5E191D3F4142}" type="datetimeFigureOut">
              <a:rPr lang="en-US" smtClean="0"/>
              <a:t>6/15/22</a:t>
            </a:fld>
            <a:endParaRPr lang="en-US"/>
          </a:p>
        </p:txBody>
      </p:sp>
      <p:sp>
        <p:nvSpPr>
          <p:cNvPr id="5" name="Footer Placeholder 4">
            <a:extLst>
              <a:ext uri="{FF2B5EF4-FFF2-40B4-BE49-F238E27FC236}">
                <a16:creationId xmlns:a16="http://schemas.microsoft.com/office/drawing/2014/main" id="{CDCA9A69-2A57-9175-57DC-553BB54930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3EE76A2-676C-EA99-3A91-1BD256CB0FE0}"/>
              </a:ext>
            </a:extLst>
          </p:cNvPr>
          <p:cNvSpPr>
            <a:spLocks noGrp="1"/>
          </p:cNvSpPr>
          <p:nvPr>
            <p:ph type="sldNum" sz="quarter" idx="12"/>
          </p:nvPr>
        </p:nvSpPr>
        <p:spPr/>
        <p:txBody>
          <a:bodyPr/>
          <a:lstStyle/>
          <a:p>
            <a:fld id="{FC2D6C2F-590F-0E4B-A01A-8C23B430CD15}" type="slidenum">
              <a:rPr lang="en-US" smtClean="0"/>
              <a:t>‹#›</a:t>
            </a:fld>
            <a:endParaRPr lang="en-US"/>
          </a:p>
        </p:txBody>
      </p:sp>
    </p:spTree>
    <p:extLst>
      <p:ext uri="{BB962C8B-B14F-4D97-AF65-F5344CB8AC3E}">
        <p14:creationId xmlns:p14="http://schemas.microsoft.com/office/powerpoint/2010/main" val="42612453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9F4848-CDF9-14B1-7D9C-DADFE7C20ED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F4FAA8D-7271-57FE-969C-840E5BAE57F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4B80FB8-E56D-E5DA-45F7-6CA7CCE2A73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25DF0C7-87F2-1797-7A2D-7D962384A488}"/>
              </a:ext>
            </a:extLst>
          </p:cNvPr>
          <p:cNvSpPr>
            <a:spLocks noGrp="1"/>
          </p:cNvSpPr>
          <p:nvPr>
            <p:ph type="dt" sz="half" idx="10"/>
          </p:nvPr>
        </p:nvSpPr>
        <p:spPr/>
        <p:txBody>
          <a:bodyPr/>
          <a:lstStyle/>
          <a:p>
            <a:fld id="{746EDD7C-6486-844B-A9C7-5E191D3F4142}" type="datetimeFigureOut">
              <a:rPr lang="en-US" smtClean="0"/>
              <a:t>6/15/22</a:t>
            </a:fld>
            <a:endParaRPr lang="en-US"/>
          </a:p>
        </p:txBody>
      </p:sp>
      <p:sp>
        <p:nvSpPr>
          <p:cNvPr id="6" name="Footer Placeholder 5">
            <a:extLst>
              <a:ext uri="{FF2B5EF4-FFF2-40B4-BE49-F238E27FC236}">
                <a16:creationId xmlns:a16="http://schemas.microsoft.com/office/drawing/2014/main" id="{FE945312-FAC1-0D3E-1756-ECC9A38C8FF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7BF01CF-9C12-46BA-7ED4-7A60B5318112}"/>
              </a:ext>
            </a:extLst>
          </p:cNvPr>
          <p:cNvSpPr>
            <a:spLocks noGrp="1"/>
          </p:cNvSpPr>
          <p:nvPr>
            <p:ph type="sldNum" sz="quarter" idx="12"/>
          </p:nvPr>
        </p:nvSpPr>
        <p:spPr/>
        <p:txBody>
          <a:bodyPr/>
          <a:lstStyle/>
          <a:p>
            <a:fld id="{FC2D6C2F-590F-0E4B-A01A-8C23B430CD15}" type="slidenum">
              <a:rPr lang="en-US" smtClean="0"/>
              <a:t>‹#›</a:t>
            </a:fld>
            <a:endParaRPr lang="en-US"/>
          </a:p>
        </p:txBody>
      </p:sp>
    </p:spTree>
    <p:extLst>
      <p:ext uri="{BB962C8B-B14F-4D97-AF65-F5344CB8AC3E}">
        <p14:creationId xmlns:p14="http://schemas.microsoft.com/office/powerpoint/2010/main" val="25264920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7D9D7-BFF9-97FE-F634-2DBC4D93425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19BCE32-766D-F03E-7745-747BC45450B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9156B6A-381B-40E3-E375-680345C7AD8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4AEB6D2-AD5F-6D3D-B371-6F82E75D3B3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1BF36C3-E42A-AA86-BE28-7BFF3F7A924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B57E30B-25CC-E594-C566-A9F8ACB3FD19}"/>
              </a:ext>
            </a:extLst>
          </p:cNvPr>
          <p:cNvSpPr>
            <a:spLocks noGrp="1"/>
          </p:cNvSpPr>
          <p:nvPr>
            <p:ph type="dt" sz="half" idx="10"/>
          </p:nvPr>
        </p:nvSpPr>
        <p:spPr/>
        <p:txBody>
          <a:bodyPr/>
          <a:lstStyle/>
          <a:p>
            <a:fld id="{746EDD7C-6486-844B-A9C7-5E191D3F4142}" type="datetimeFigureOut">
              <a:rPr lang="en-US" smtClean="0"/>
              <a:t>6/15/22</a:t>
            </a:fld>
            <a:endParaRPr lang="en-US"/>
          </a:p>
        </p:txBody>
      </p:sp>
      <p:sp>
        <p:nvSpPr>
          <p:cNvPr id="8" name="Footer Placeholder 7">
            <a:extLst>
              <a:ext uri="{FF2B5EF4-FFF2-40B4-BE49-F238E27FC236}">
                <a16:creationId xmlns:a16="http://schemas.microsoft.com/office/drawing/2014/main" id="{CFA2E6BF-99F5-D99A-6ECE-962BA37D2F8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B8D953A-772B-2C2C-853E-EE6C9552E442}"/>
              </a:ext>
            </a:extLst>
          </p:cNvPr>
          <p:cNvSpPr>
            <a:spLocks noGrp="1"/>
          </p:cNvSpPr>
          <p:nvPr>
            <p:ph type="sldNum" sz="quarter" idx="12"/>
          </p:nvPr>
        </p:nvSpPr>
        <p:spPr/>
        <p:txBody>
          <a:bodyPr/>
          <a:lstStyle/>
          <a:p>
            <a:fld id="{FC2D6C2F-590F-0E4B-A01A-8C23B430CD15}" type="slidenum">
              <a:rPr lang="en-US" smtClean="0"/>
              <a:t>‹#›</a:t>
            </a:fld>
            <a:endParaRPr lang="en-US"/>
          </a:p>
        </p:txBody>
      </p:sp>
    </p:spTree>
    <p:extLst>
      <p:ext uri="{BB962C8B-B14F-4D97-AF65-F5344CB8AC3E}">
        <p14:creationId xmlns:p14="http://schemas.microsoft.com/office/powerpoint/2010/main" val="6891897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0459E-52D4-B754-EC51-86ABAB5EA10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0C8B68D-E6F6-CACB-0D04-CDC24F0CA3E8}"/>
              </a:ext>
            </a:extLst>
          </p:cNvPr>
          <p:cNvSpPr>
            <a:spLocks noGrp="1"/>
          </p:cNvSpPr>
          <p:nvPr>
            <p:ph type="dt" sz="half" idx="10"/>
          </p:nvPr>
        </p:nvSpPr>
        <p:spPr/>
        <p:txBody>
          <a:bodyPr/>
          <a:lstStyle/>
          <a:p>
            <a:fld id="{746EDD7C-6486-844B-A9C7-5E191D3F4142}" type="datetimeFigureOut">
              <a:rPr lang="en-US" smtClean="0"/>
              <a:t>6/15/22</a:t>
            </a:fld>
            <a:endParaRPr lang="en-US"/>
          </a:p>
        </p:txBody>
      </p:sp>
      <p:sp>
        <p:nvSpPr>
          <p:cNvPr id="4" name="Footer Placeholder 3">
            <a:extLst>
              <a:ext uri="{FF2B5EF4-FFF2-40B4-BE49-F238E27FC236}">
                <a16:creationId xmlns:a16="http://schemas.microsoft.com/office/drawing/2014/main" id="{7CD064E2-45A0-7BA4-F61D-837A9A61016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F9E02DE-6A95-EAEC-2D82-CFA2502BCEC2}"/>
              </a:ext>
            </a:extLst>
          </p:cNvPr>
          <p:cNvSpPr>
            <a:spLocks noGrp="1"/>
          </p:cNvSpPr>
          <p:nvPr>
            <p:ph type="sldNum" sz="quarter" idx="12"/>
          </p:nvPr>
        </p:nvSpPr>
        <p:spPr/>
        <p:txBody>
          <a:bodyPr/>
          <a:lstStyle/>
          <a:p>
            <a:fld id="{FC2D6C2F-590F-0E4B-A01A-8C23B430CD15}" type="slidenum">
              <a:rPr lang="en-US" smtClean="0"/>
              <a:t>‹#›</a:t>
            </a:fld>
            <a:endParaRPr lang="en-US"/>
          </a:p>
        </p:txBody>
      </p:sp>
    </p:spTree>
    <p:extLst>
      <p:ext uri="{BB962C8B-B14F-4D97-AF65-F5344CB8AC3E}">
        <p14:creationId xmlns:p14="http://schemas.microsoft.com/office/powerpoint/2010/main" val="3503801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8658FC8-A152-7B3F-D258-BE4E599C2A33}"/>
              </a:ext>
            </a:extLst>
          </p:cNvPr>
          <p:cNvSpPr>
            <a:spLocks noGrp="1"/>
          </p:cNvSpPr>
          <p:nvPr>
            <p:ph type="dt" sz="half" idx="10"/>
          </p:nvPr>
        </p:nvSpPr>
        <p:spPr/>
        <p:txBody>
          <a:bodyPr/>
          <a:lstStyle/>
          <a:p>
            <a:fld id="{746EDD7C-6486-844B-A9C7-5E191D3F4142}" type="datetimeFigureOut">
              <a:rPr lang="en-US" smtClean="0"/>
              <a:t>6/15/22</a:t>
            </a:fld>
            <a:endParaRPr lang="en-US"/>
          </a:p>
        </p:txBody>
      </p:sp>
      <p:sp>
        <p:nvSpPr>
          <p:cNvPr id="3" name="Footer Placeholder 2">
            <a:extLst>
              <a:ext uri="{FF2B5EF4-FFF2-40B4-BE49-F238E27FC236}">
                <a16:creationId xmlns:a16="http://schemas.microsoft.com/office/drawing/2014/main" id="{88CC5300-E198-32DF-BA0A-7EE81A7E814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8D42B1F-D5B7-2432-52A4-899298A570EF}"/>
              </a:ext>
            </a:extLst>
          </p:cNvPr>
          <p:cNvSpPr>
            <a:spLocks noGrp="1"/>
          </p:cNvSpPr>
          <p:nvPr>
            <p:ph type="sldNum" sz="quarter" idx="12"/>
          </p:nvPr>
        </p:nvSpPr>
        <p:spPr/>
        <p:txBody>
          <a:bodyPr/>
          <a:lstStyle/>
          <a:p>
            <a:fld id="{FC2D6C2F-590F-0E4B-A01A-8C23B430CD15}" type="slidenum">
              <a:rPr lang="en-US" smtClean="0"/>
              <a:t>‹#›</a:t>
            </a:fld>
            <a:endParaRPr lang="en-US"/>
          </a:p>
        </p:txBody>
      </p:sp>
    </p:spTree>
    <p:extLst>
      <p:ext uri="{BB962C8B-B14F-4D97-AF65-F5344CB8AC3E}">
        <p14:creationId xmlns:p14="http://schemas.microsoft.com/office/powerpoint/2010/main" val="1278819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88E954-8CD2-36AA-9C06-500A5D086BB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EDCEF15-40C5-0253-743C-92F43E5F031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7941806-61A1-67EB-09E0-7B994885016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970B20E-4AE8-E21B-0EE4-2AA0A112DCA7}"/>
              </a:ext>
            </a:extLst>
          </p:cNvPr>
          <p:cNvSpPr>
            <a:spLocks noGrp="1"/>
          </p:cNvSpPr>
          <p:nvPr>
            <p:ph type="dt" sz="half" idx="10"/>
          </p:nvPr>
        </p:nvSpPr>
        <p:spPr/>
        <p:txBody>
          <a:bodyPr/>
          <a:lstStyle/>
          <a:p>
            <a:fld id="{746EDD7C-6486-844B-A9C7-5E191D3F4142}" type="datetimeFigureOut">
              <a:rPr lang="en-US" smtClean="0"/>
              <a:t>6/15/22</a:t>
            </a:fld>
            <a:endParaRPr lang="en-US"/>
          </a:p>
        </p:txBody>
      </p:sp>
      <p:sp>
        <p:nvSpPr>
          <p:cNvPr id="6" name="Footer Placeholder 5">
            <a:extLst>
              <a:ext uri="{FF2B5EF4-FFF2-40B4-BE49-F238E27FC236}">
                <a16:creationId xmlns:a16="http://schemas.microsoft.com/office/drawing/2014/main" id="{D669CE1C-9DC0-A247-5A65-3C5F5EBA8B4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0BDA8D2-9C09-4A0F-859C-D64BEBF93C3D}"/>
              </a:ext>
            </a:extLst>
          </p:cNvPr>
          <p:cNvSpPr>
            <a:spLocks noGrp="1"/>
          </p:cNvSpPr>
          <p:nvPr>
            <p:ph type="sldNum" sz="quarter" idx="12"/>
          </p:nvPr>
        </p:nvSpPr>
        <p:spPr/>
        <p:txBody>
          <a:bodyPr/>
          <a:lstStyle/>
          <a:p>
            <a:fld id="{FC2D6C2F-590F-0E4B-A01A-8C23B430CD15}" type="slidenum">
              <a:rPr lang="en-US" smtClean="0"/>
              <a:t>‹#›</a:t>
            </a:fld>
            <a:endParaRPr lang="en-US"/>
          </a:p>
        </p:txBody>
      </p:sp>
    </p:spTree>
    <p:extLst>
      <p:ext uri="{BB962C8B-B14F-4D97-AF65-F5344CB8AC3E}">
        <p14:creationId xmlns:p14="http://schemas.microsoft.com/office/powerpoint/2010/main" val="36627229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A7FAA-AC07-07CE-57EA-1A4D4592E6C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A82514A-BE53-585D-3209-9A8B569D85C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04E92A9-A174-2446-F68B-4DC946D004F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D3B5AE5-3330-3DF6-8774-568BDAD11850}"/>
              </a:ext>
            </a:extLst>
          </p:cNvPr>
          <p:cNvSpPr>
            <a:spLocks noGrp="1"/>
          </p:cNvSpPr>
          <p:nvPr>
            <p:ph type="dt" sz="half" idx="10"/>
          </p:nvPr>
        </p:nvSpPr>
        <p:spPr/>
        <p:txBody>
          <a:bodyPr/>
          <a:lstStyle/>
          <a:p>
            <a:fld id="{746EDD7C-6486-844B-A9C7-5E191D3F4142}" type="datetimeFigureOut">
              <a:rPr lang="en-US" smtClean="0"/>
              <a:t>6/15/22</a:t>
            </a:fld>
            <a:endParaRPr lang="en-US"/>
          </a:p>
        </p:txBody>
      </p:sp>
      <p:sp>
        <p:nvSpPr>
          <p:cNvPr id="6" name="Footer Placeholder 5">
            <a:extLst>
              <a:ext uri="{FF2B5EF4-FFF2-40B4-BE49-F238E27FC236}">
                <a16:creationId xmlns:a16="http://schemas.microsoft.com/office/drawing/2014/main" id="{02CF409E-9FAA-4FAD-CB4D-5E0DEADFDAA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CF91388-B136-21FF-04FD-D1A9436A75B5}"/>
              </a:ext>
            </a:extLst>
          </p:cNvPr>
          <p:cNvSpPr>
            <a:spLocks noGrp="1"/>
          </p:cNvSpPr>
          <p:nvPr>
            <p:ph type="sldNum" sz="quarter" idx="12"/>
          </p:nvPr>
        </p:nvSpPr>
        <p:spPr/>
        <p:txBody>
          <a:bodyPr/>
          <a:lstStyle/>
          <a:p>
            <a:fld id="{FC2D6C2F-590F-0E4B-A01A-8C23B430CD15}" type="slidenum">
              <a:rPr lang="en-US" smtClean="0"/>
              <a:t>‹#›</a:t>
            </a:fld>
            <a:endParaRPr lang="en-US"/>
          </a:p>
        </p:txBody>
      </p:sp>
    </p:spTree>
    <p:extLst>
      <p:ext uri="{BB962C8B-B14F-4D97-AF65-F5344CB8AC3E}">
        <p14:creationId xmlns:p14="http://schemas.microsoft.com/office/powerpoint/2010/main" val="13955371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5D17D46-BE57-B308-AB98-4F1F04510BC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C082469-9FAB-016F-139F-333DC71E7C1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28E092A-6390-26D8-070F-B1DA16F3D08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6EDD7C-6486-844B-A9C7-5E191D3F4142}" type="datetimeFigureOut">
              <a:rPr lang="en-US" smtClean="0"/>
              <a:t>6/15/22</a:t>
            </a:fld>
            <a:endParaRPr lang="en-US"/>
          </a:p>
        </p:txBody>
      </p:sp>
      <p:sp>
        <p:nvSpPr>
          <p:cNvPr id="5" name="Footer Placeholder 4">
            <a:extLst>
              <a:ext uri="{FF2B5EF4-FFF2-40B4-BE49-F238E27FC236}">
                <a16:creationId xmlns:a16="http://schemas.microsoft.com/office/drawing/2014/main" id="{AA0A8B66-870F-CD3E-8A7B-78E7EBC5D42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5765010-A795-C6CB-9AE0-07B4C3106B0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2D6C2F-590F-0E4B-A01A-8C23B430CD15}" type="slidenum">
              <a:rPr lang="en-US" smtClean="0"/>
              <a:t>‹#›</a:t>
            </a:fld>
            <a:endParaRPr lang="en-US"/>
          </a:p>
        </p:txBody>
      </p:sp>
    </p:spTree>
    <p:extLst>
      <p:ext uri="{BB962C8B-B14F-4D97-AF65-F5344CB8AC3E}">
        <p14:creationId xmlns:p14="http://schemas.microsoft.com/office/powerpoint/2010/main" val="20932746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8D6BEF-CAFE-60DA-63FA-82CE43B5C3B0}"/>
              </a:ext>
            </a:extLst>
          </p:cNvPr>
          <p:cNvSpPr>
            <a:spLocks noGrp="1"/>
          </p:cNvSpPr>
          <p:nvPr>
            <p:ph type="ctrTitle"/>
          </p:nvPr>
        </p:nvSpPr>
        <p:spPr/>
        <p:txBody>
          <a:bodyPr/>
          <a:lstStyle/>
          <a:p>
            <a:r>
              <a:rPr lang="en-US" dirty="0"/>
              <a:t>SI Units</a:t>
            </a:r>
          </a:p>
        </p:txBody>
      </p:sp>
      <p:sp>
        <p:nvSpPr>
          <p:cNvPr id="3" name="Subtitle 2">
            <a:extLst>
              <a:ext uri="{FF2B5EF4-FFF2-40B4-BE49-F238E27FC236}">
                <a16:creationId xmlns:a16="http://schemas.microsoft.com/office/drawing/2014/main" id="{CD9F37F4-5AC7-F439-43B6-AB99877B77FC}"/>
              </a:ext>
            </a:extLst>
          </p:cNvPr>
          <p:cNvSpPr>
            <a:spLocks noGrp="1"/>
          </p:cNvSpPr>
          <p:nvPr>
            <p:ph type="subTitle" idx="1"/>
          </p:nvPr>
        </p:nvSpPr>
        <p:spPr/>
        <p:txBody>
          <a:bodyPr/>
          <a:lstStyle/>
          <a:p>
            <a:r>
              <a:rPr lang="en-US" dirty="0"/>
              <a:t>Along with brie, the greatest thing that the French ever gave us</a:t>
            </a:r>
          </a:p>
        </p:txBody>
      </p:sp>
      <p:pic>
        <p:nvPicPr>
          <p:cNvPr id="1026" name="Picture 2" descr="Easy Baked Brie - Cooking Perfected">
            <a:extLst>
              <a:ext uri="{FF2B5EF4-FFF2-40B4-BE49-F238E27FC236}">
                <a16:creationId xmlns:a16="http://schemas.microsoft.com/office/drawing/2014/main" id="{F6801819-9CD8-D641-BE3E-71C9E97078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37600" y="4579937"/>
            <a:ext cx="3454400" cy="23114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CA36E977-DAB6-E8CD-5C15-CDF30D5D98DB}"/>
              </a:ext>
            </a:extLst>
          </p:cNvPr>
          <p:cNvSpPr txBox="1"/>
          <p:nvPr/>
        </p:nvSpPr>
        <p:spPr>
          <a:xfrm>
            <a:off x="6486526" y="6235699"/>
            <a:ext cx="2657475" cy="369332"/>
          </a:xfrm>
          <a:prstGeom prst="rect">
            <a:avLst/>
          </a:prstGeom>
          <a:noFill/>
        </p:spPr>
        <p:txBody>
          <a:bodyPr wrap="square" rtlCol="0">
            <a:spAutoFit/>
          </a:bodyPr>
          <a:lstStyle/>
          <a:p>
            <a:r>
              <a:rPr lang="en-US" i="1" dirty="0"/>
              <a:t>On second thought…</a:t>
            </a:r>
          </a:p>
        </p:txBody>
      </p:sp>
    </p:spTree>
    <p:extLst>
      <p:ext uri="{BB962C8B-B14F-4D97-AF65-F5344CB8AC3E}">
        <p14:creationId xmlns:p14="http://schemas.microsoft.com/office/powerpoint/2010/main" val="32932906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6F564D-76F2-DBBF-25BB-A00775AD0013}"/>
              </a:ext>
            </a:extLst>
          </p:cNvPr>
          <p:cNvSpPr>
            <a:spLocks noGrp="1"/>
          </p:cNvSpPr>
          <p:nvPr>
            <p:ph type="title"/>
          </p:nvPr>
        </p:nvSpPr>
        <p:spPr/>
        <p:txBody>
          <a:bodyPr/>
          <a:lstStyle/>
          <a:p>
            <a:r>
              <a:rPr lang="en-US" b="1" dirty="0"/>
              <a:t>The metric prefixes*</a:t>
            </a:r>
          </a:p>
        </p:txBody>
      </p:sp>
      <mc:AlternateContent xmlns:mc="http://schemas.openxmlformats.org/markup-compatibility/2006">
        <mc:Choice xmlns:a14="http://schemas.microsoft.com/office/drawing/2010/main" Requires="a14">
          <p:graphicFrame>
            <p:nvGraphicFramePr>
              <p:cNvPr id="5" name="Table 5">
                <a:extLst>
                  <a:ext uri="{FF2B5EF4-FFF2-40B4-BE49-F238E27FC236}">
                    <a16:creationId xmlns:a16="http://schemas.microsoft.com/office/drawing/2014/main" id="{614F7937-ECB0-407D-D74A-F733EF0CCA9F}"/>
                  </a:ext>
                </a:extLst>
              </p:cNvPr>
              <p:cNvGraphicFramePr>
                <a:graphicFrameLocks noGrp="1"/>
              </p:cNvGraphicFramePr>
              <p:nvPr>
                <p:extLst>
                  <p:ext uri="{D42A27DB-BD31-4B8C-83A1-F6EECF244321}">
                    <p14:modId xmlns:p14="http://schemas.microsoft.com/office/powerpoint/2010/main" val="3789503472"/>
                  </p:ext>
                </p:extLst>
              </p:nvPr>
            </p:nvGraphicFramePr>
            <p:xfrm>
              <a:off x="957262" y="1690688"/>
              <a:ext cx="10396538" cy="4114800"/>
            </p:xfrm>
            <a:graphic>
              <a:graphicData uri="http://schemas.openxmlformats.org/drawingml/2006/table">
                <a:tbl>
                  <a:tblPr firstRow="1" bandRow="1">
                    <a:tableStyleId>{5C22544A-7EE6-4342-B048-85BDC9FD1C3A}</a:tableStyleId>
                  </a:tblPr>
                  <a:tblGrid>
                    <a:gridCol w="1346788">
                      <a:extLst>
                        <a:ext uri="{9D8B030D-6E8A-4147-A177-3AD203B41FA5}">
                          <a16:colId xmlns:a16="http://schemas.microsoft.com/office/drawing/2014/main" val="2661941470"/>
                        </a:ext>
                      </a:extLst>
                    </a:gridCol>
                    <a:gridCol w="1691695">
                      <a:extLst>
                        <a:ext uri="{9D8B030D-6E8A-4147-A177-3AD203B41FA5}">
                          <a16:colId xmlns:a16="http://schemas.microsoft.com/office/drawing/2014/main" val="105190910"/>
                        </a:ext>
                      </a:extLst>
                    </a:gridCol>
                    <a:gridCol w="1676393">
                      <a:extLst>
                        <a:ext uri="{9D8B030D-6E8A-4147-A177-3AD203B41FA5}">
                          <a16:colId xmlns:a16="http://schemas.microsoft.com/office/drawing/2014/main" val="475302485"/>
                        </a:ext>
                      </a:extLst>
                    </a:gridCol>
                    <a:gridCol w="1559181">
                      <a:extLst>
                        <a:ext uri="{9D8B030D-6E8A-4147-A177-3AD203B41FA5}">
                          <a16:colId xmlns:a16="http://schemas.microsoft.com/office/drawing/2014/main" val="1696799415"/>
                        </a:ext>
                      </a:extLst>
                    </a:gridCol>
                    <a:gridCol w="4122481">
                      <a:extLst>
                        <a:ext uri="{9D8B030D-6E8A-4147-A177-3AD203B41FA5}">
                          <a16:colId xmlns:a16="http://schemas.microsoft.com/office/drawing/2014/main" val="4049499339"/>
                        </a:ext>
                      </a:extLst>
                    </a:gridCol>
                  </a:tblGrid>
                  <a:tr h="370840">
                    <a:tc>
                      <a:txBody>
                        <a:bodyPr/>
                        <a:lstStyle/>
                        <a:p>
                          <a:pPr algn="ctr"/>
                          <a:r>
                            <a:rPr lang="en-US" sz="2400" dirty="0"/>
                            <a:t>Prefix</a:t>
                          </a:r>
                        </a:p>
                      </a:txBody>
                      <a:tcPr anchor="ctr"/>
                    </a:tc>
                    <a:tc>
                      <a:txBody>
                        <a:bodyPr/>
                        <a:lstStyle/>
                        <a:p>
                          <a:pPr algn="ctr"/>
                          <a:r>
                            <a:rPr lang="en-US" sz="2400" dirty="0"/>
                            <a:t>What it means</a:t>
                          </a:r>
                        </a:p>
                      </a:txBody>
                      <a:tcPr anchor="ctr"/>
                    </a:tc>
                    <a:tc>
                      <a:txBody>
                        <a:bodyPr/>
                        <a:lstStyle/>
                        <a:p>
                          <a:pPr algn="ctr"/>
                          <a:r>
                            <a:rPr lang="en-US" sz="2400" dirty="0"/>
                            <a:t>Numerical meaning</a:t>
                          </a:r>
                        </a:p>
                      </a:txBody>
                      <a:tcPr anchor="ctr"/>
                    </a:tc>
                    <a:tc>
                      <a:txBody>
                        <a:bodyPr/>
                        <a:lstStyle/>
                        <a:p>
                          <a:pPr algn="ctr"/>
                          <a:r>
                            <a:rPr lang="en-US" sz="2400" dirty="0"/>
                            <a:t>What it’s used for</a:t>
                          </a:r>
                        </a:p>
                      </a:txBody>
                      <a:tcPr anchor="ctr"/>
                    </a:tc>
                    <a:tc>
                      <a:txBody>
                        <a:bodyPr/>
                        <a:lstStyle/>
                        <a:p>
                          <a:pPr algn="ctr"/>
                          <a:r>
                            <a:rPr lang="en-US" sz="2400" dirty="0"/>
                            <a:t>An example of its use</a:t>
                          </a:r>
                        </a:p>
                      </a:txBody>
                      <a:tcPr anchor="ctr"/>
                    </a:tc>
                    <a:extLst>
                      <a:ext uri="{0D108BD9-81ED-4DB2-BD59-A6C34878D82A}">
                        <a16:rowId xmlns:a16="http://schemas.microsoft.com/office/drawing/2014/main" val="804284318"/>
                      </a:ext>
                    </a:extLst>
                  </a:tr>
                  <a:tr h="370840">
                    <a:tc>
                      <a:txBody>
                        <a:bodyPr/>
                        <a:lstStyle/>
                        <a:p>
                          <a:r>
                            <a:rPr lang="en-US" sz="2400" dirty="0"/>
                            <a:t>micro (</a:t>
                          </a:r>
                          <a14:m>
                            <m:oMath xmlns:m="http://schemas.openxmlformats.org/officeDocument/2006/math">
                              <m:r>
                                <a:rPr lang="en-US" sz="2400" i="1" smtClean="0">
                                  <a:latin typeface="Cambria Math" panose="02040503050406030204" pitchFamily="18" charset="0"/>
                                  <a:ea typeface="Cambria Math" panose="02040503050406030204" pitchFamily="18" charset="0"/>
                                </a:rPr>
                                <m:t>𝜇</m:t>
                              </m:r>
                            </m:oMath>
                          </a14:m>
                          <a:r>
                            <a:rPr lang="en-US" sz="2400" dirty="0"/>
                            <a:t>)</a:t>
                          </a:r>
                        </a:p>
                      </a:txBody>
                      <a:tcPr anchor="ctr"/>
                    </a:tc>
                    <a:tc>
                      <a:txBody>
                        <a:bodyPr/>
                        <a:lstStyle/>
                        <a:p>
                          <a:pPr algn="ctr"/>
                          <a:r>
                            <a:rPr lang="en-US" sz="2400" dirty="0"/>
                            <a:t>Millionth</a:t>
                          </a:r>
                        </a:p>
                      </a:txBody>
                      <a:tcPr anchor="ctr"/>
                    </a:tc>
                    <a:tc>
                      <a:txBody>
                        <a:bodyPr/>
                        <a:lstStyle/>
                        <a:p>
                          <a:pPr algn="l"/>
                          <a:r>
                            <a:rPr lang="en-US" sz="2400" dirty="0"/>
                            <a:t>x 0.000001</a:t>
                          </a:r>
                        </a:p>
                        <a:p>
                          <a:pPr algn="l"/>
                          <a:r>
                            <a:rPr lang="en-US" sz="2400" dirty="0"/>
                            <a:t>x 10</a:t>
                          </a:r>
                          <a:r>
                            <a:rPr lang="en-US" sz="2400" baseline="30000" dirty="0"/>
                            <a:t>-6</a:t>
                          </a:r>
                          <a:endParaRPr lang="en-US" sz="2400" dirty="0"/>
                        </a:p>
                      </a:txBody>
                      <a:tcPr anchor="ctr"/>
                    </a:tc>
                    <a:tc>
                      <a:txBody>
                        <a:bodyPr/>
                        <a:lstStyle/>
                        <a:p>
                          <a:pPr algn="ctr"/>
                          <a:r>
                            <a:rPr lang="en-US" sz="2400" dirty="0"/>
                            <a:t>Really small stuff</a:t>
                          </a:r>
                        </a:p>
                      </a:txBody>
                      <a:tcPr anchor="ctr"/>
                    </a:tc>
                    <a:tc>
                      <a:txBody>
                        <a:bodyPr/>
                        <a:lstStyle/>
                        <a:p>
                          <a:pPr algn="ctr"/>
                          <a:r>
                            <a:rPr lang="en-US" sz="2400" dirty="0"/>
                            <a:t>A human hair is 70 </a:t>
                          </a:r>
                          <a14:m>
                            <m:oMath xmlns:m="http://schemas.openxmlformats.org/officeDocument/2006/math">
                              <m:r>
                                <a:rPr lang="en-US" sz="2400" i="1" smtClean="0">
                                  <a:latin typeface="Cambria Math" panose="02040503050406030204" pitchFamily="18" charset="0"/>
                                  <a:ea typeface="Cambria Math" panose="02040503050406030204" pitchFamily="18" charset="0"/>
                                </a:rPr>
                                <m:t>𝜇</m:t>
                              </m:r>
                            </m:oMath>
                          </a14:m>
                          <a:r>
                            <a:rPr lang="en-US" sz="2400" dirty="0"/>
                            <a:t>m wide</a:t>
                          </a:r>
                        </a:p>
                      </a:txBody>
                      <a:tcPr anchor="ctr"/>
                    </a:tc>
                    <a:extLst>
                      <a:ext uri="{0D108BD9-81ED-4DB2-BD59-A6C34878D82A}">
                        <a16:rowId xmlns:a16="http://schemas.microsoft.com/office/drawing/2014/main" val="2737766366"/>
                      </a:ext>
                    </a:extLst>
                  </a:tr>
                  <a:tr h="370840">
                    <a:tc>
                      <a:txBody>
                        <a:bodyPr/>
                        <a:lstStyle/>
                        <a:p>
                          <a:r>
                            <a:rPr lang="en-US" sz="2400" dirty="0"/>
                            <a:t>milli (m)</a:t>
                          </a:r>
                        </a:p>
                      </a:txBody>
                      <a:tcPr anchor="ctr"/>
                    </a:tc>
                    <a:tc>
                      <a:txBody>
                        <a:bodyPr/>
                        <a:lstStyle/>
                        <a:p>
                          <a:pPr algn="ctr"/>
                          <a:r>
                            <a:rPr lang="en-US" sz="2400" dirty="0"/>
                            <a:t>Thousandth</a:t>
                          </a:r>
                        </a:p>
                      </a:txBody>
                      <a:tcPr anchor="ctr"/>
                    </a:tc>
                    <a:tc>
                      <a:txBody>
                        <a:bodyPr/>
                        <a:lstStyle/>
                        <a:p>
                          <a:pPr algn="l"/>
                          <a:r>
                            <a:rPr lang="en-US" sz="2400" dirty="0"/>
                            <a:t>x 0.001</a:t>
                          </a:r>
                        </a:p>
                        <a:p>
                          <a:pPr algn="l"/>
                          <a:r>
                            <a:rPr lang="en-US" sz="2400" dirty="0"/>
                            <a:t>x 10</a:t>
                          </a:r>
                          <a:r>
                            <a:rPr lang="en-US" sz="2400" baseline="30000" dirty="0"/>
                            <a:t>-3</a:t>
                          </a:r>
                          <a:endParaRPr lang="en-US" sz="2400" dirty="0"/>
                        </a:p>
                      </a:txBody>
                      <a:tcPr anchor="ctr"/>
                    </a:tc>
                    <a:tc>
                      <a:txBody>
                        <a:bodyPr/>
                        <a:lstStyle/>
                        <a:p>
                          <a:pPr algn="ctr"/>
                          <a:r>
                            <a:rPr lang="en-US" sz="2400" dirty="0"/>
                            <a:t>Pretty small stuff</a:t>
                          </a:r>
                        </a:p>
                      </a:txBody>
                      <a:tcPr anchor="ctr"/>
                    </a:tc>
                    <a:tc>
                      <a:txBody>
                        <a:bodyPr/>
                        <a:lstStyle/>
                        <a:p>
                          <a:pPr algn="ctr"/>
                          <a:r>
                            <a:rPr lang="en-US" sz="2400" dirty="0"/>
                            <a:t>A credit card is 1 mm thick</a:t>
                          </a:r>
                        </a:p>
                      </a:txBody>
                      <a:tcPr anchor="ctr"/>
                    </a:tc>
                    <a:extLst>
                      <a:ext uri="{0D108BD9-81ED-4DB2-BD59-A6C34878D82A}">
                        <a16:rowId xmlns:a16="http://schemas.microsoft.com/office/drawing/2014/main" val="3001820163"/>
                      </a:ext>
                    </a:extLst>
                  </a:tr>
                  <a:tr h="370840">
                    <a:tc>
                      <a:txBody>
                        <a:bodyPr/>
                        <a:lstStyle/>
                        <a:p>
                          <a:r>
                            <a:rPr lang="en-US" sz="2400" dirty="0" err="1"/>
                            <a:t>centi</a:t>
                          </a:r>
                          <a:r>
                            <a:rPr lang="en-US" sz="2400" dirty="0"/>
                            <a:t> (c) </a:t>
                          </a:r>
                        </a:p>
                      </a:txBody>
                      <a:tcPr anchor="ctr"/>
                    </a:tc>
                    <a:tc>
                      <a:txBody>
                        <a:bodyPr/>
                        <a:lstStyle/>
                        <a:p>
                          <a:pPr algn="ctr"/>
                          <a:r>
                            <a:rPr lang="en-US" sz="2400" dirty="0"/>
                            <a:t>Hundredth</a:t>
                          </a:r>
                        </a:p>
                      </a:txBody>
                      <a:tcPr anchor="ctr"/>
                    </a:tc>
                    <a:tc>
                      <a:txBody>
                        <a:bodyPr/>
                        <a:lstStyle/>
                        <a:p>
                          <a:pPr algn="l"/>
                          <a:r>
                            <a:rPr lang="en-US" sz="2400" dirty="0"/>
                            <a:t>x 0.01</a:t>
                          </a:r>
                        </a:p>
                        <a:p>
                          <a:pPr algn="l"/>
                          <a:r>
                            <a:rPr lang="en-US" sz="2400" dirty="0"/>
                            <a:t>10</a:t>
                          </a:r>
                          <a:r>
                            <a:rPr lang="en-US" sz="2400" baseline="30000" dirty="0"/>
                            <a:t>-2</a:t>
                          </a:r>
                          <a:endParaRPr lang="en-US" sz="2400" dirty="0"/>
                        </a:p>
                      </a:txBody>
                      <a:tcPr anchor="ctr"/>
                    </a:tc>
                    <a:tc>
                      <a:txBody>
                        <a:bodyPr/>
                        <a:lstStyle/>
                        <a:p>
                          <a:pPr algn="ctr"/>
                          <a:r>
                            <a:rPr lang="en-US" sz="2400" dirty="0" err="1"/>
                            <a:t>Kinda</a:t>
                          </a:r>
                          <a:r>
                            <a:rPr lang="en-US" sz="2400" dirty="0"/>
                            <a:t> small stuff</a:t>
                          </a:r>
                        </a:p>
                      </a:txBody>
                      <a:tcPr anchor="ctr"/>
                    </a:tc>
                    <a:tc>
                      <a:txBody>
                        <a:bodyPr/>
                        <a:lstStyle/>
                        <a:p>
                          <a:pPr algn="ctr"/>
                          <a:r>
                            <a:rPr lang="en-US" sz="2400" dirty="0"/>
                            <a:t>Your pinky finger is 1 cm wide</a:t>
                          </a:r>
                        </a:p>
                      </a:txBody>
                      <a:tcPr anchor="ctr"/>
                    </a:tc>
                    <a:extLst>
                      <a:ext uri="{0D108BD9-81ED-4DB2-BD59-A6C34878D82A}">
                        <a16:rowId xmlns:a16="http://schemas.microsoft.com/office/drawing/2014/main" val="3114991167"/>
                      </a:ext>
                    </a:extLst>
                  </a:tr>
                  <a:tr h="370840">
                    <a:tc>
                      <a:txBody>
                        <a:bodyPr/>
                        <a:lstStyle/>
                        <a:p>
                          <a:r>
                            <a:rPr lang="en-US" sz="2400" dirty="0"/>
                            <a:t>kilo (k)</a:t>
                          </a:r>
                        </a:p>
                      </a:txBody>
                      <a:tcPr anchor="ctr"/>
                    </a:tc>
                    <a:tc>
                      <a:txBody>
                        <a:bodyPr/>
                        <a:lstStyle/>
                        <a:p>
                          <a:pPr algn="ctr"/>
                          <a:r>
                            <a:rPr lang="en-US" sz="2400" dirty="0"/>
                            <a:t>Thousand</a:t>
                          </a:r>
                        </a:p>
                      </a:txBody>
                      <a:tcPr anchor="ctr"/>
                    </a:tc>
                    <a:tc>
                      <a:txBody>
                        <a:bodyPr/>
                        <a:lstStyle/>
                        <a:p>
                          <a:pPr algn="l"/>
                          <a:r>
                            <a:rPr lang="en-US" sz="2400" dirty="0"/>
                            <a:t>x 1000</a:t>
                          </a:r>
                        </a:p>
                        <a:p>
                          <a:pPr algn="l"/>
                          <a:r>
                            <a:rPr lang="en-US" sz="2400" dirty="0"/>
                            <a:t>x 10</a:t>
                          </a:r>
                          <a:r>
                            <a:rPr lang="en-US" sz="2400" baseline="30000" dirty="0"/>
                            <a:t>3</a:t>
                          </a:r>
                          <a:endParaRPr lang="en-US" sz="2400" dirty="0"/>
                        </a:p>
                      </a:txBody>
                      <a:tcPr anchor="ctr"/>
                    </a:tc>
                    <a:tc>
                      <a:txBody>
                        <a:bodyPr/>
                        <a:lstStyle/>
                        <a:p>
                          <a:pPr algn="ctr"/>
                          <a:r>
                            <a:rPr lang="en-US" sz="2400" dirty="0"/>
                            <a:t>Big stuff</a:t>
                          </a:r>
                        </a:p>
                      </a:txBody>
                      <a:tcPr anchor="ctr"/>
                    </a:tc>
                    <a:tc>
                      <a:txBody>
                        <a:bodyPr/>
                        <a:lstStyle/>
                        <a:p>
                          <a:pPr algn="ctr"/>
                          <a:r>
                            <a:rPr lang="en-US" sz="2400" dirty="0"/>
                            <a:t>It’s 62 km to Baltimore</a:t>
                          </a:r>
                        </a:p>
                      </a:txBody>
                      <a:tcPr anchor="ctr"/>
                    </a:tc>
                    <a:extLst>
                      <a:ext uri="{0D108BD9-81ED-4DB2-BD59-A6C34878D82A}">
                        <a16:rowId xmlns:a16="http://schemas.microsoft.com/office/drawing/2014/main" val="725368896"/>
                      </a:ext>
                    </a:extLst>
                  </a:tr>
                </a:tbl>
              </a:graphicData>
            </a:graphic>
          </p:graphicFrame>
        </mc:Choice>
        <mc:Fallback>
          <p:graphicFrame>
            <p:nvGraphicFramePr>
              <p:cNvPr id="5" name="Table 5">
                <a:extLst>
                  <a:ext uri="{FF2B5EF4-FFF2-40B4-BE49-F238E27FC236}">
                    <a16:creationId xmlns:a16="http://schemas.microsoft.com/office/drawing/2014/main" id="{614F7937-ECB0-407D-D74A-F733EF0CCA9F}"/>
                  </a:ext>
                </a:extLst>
              </p:cNvPr>
              <p:cNvGraphicFramePr>
                <a:graphicFrameLocks noGrp="1"/>
              </p:cNvGraphicFramePr>
              <p:nvPr>
                <p:extLst>
                  <p:ext uri="{D42A27DB-BD31-4B8C-83A1-F6EECF244321}">
                    <p14:modId xmlns:p14="http://schemas.microsoft.com/office/powerpoint/2010/main" val="3789503472"/>
                  </p:ext>
                </p:extLst>
              </p:nvPr>
            </p:nvGraphicFramePr>
            <p:xfrm>
              <a:off x="957262" y="1690688"/>
              <a:ext cx="10396538" cy="4114800"/>
            </p:xfrm>
            <a:graphic>
              <a:graphicData uri="http://schemas.openxmlformats.org/drawingml/2006/table">
                <a:tbl>
                  <a:tblPr firstRow="1" bandRow="1">
                    <a:tableStyleId>{5C22544A-7EE6-4342-B048-85BDC9FD1C3A}</a:tableStyleId>
                  </a:tblPr>
                  <a:tblGrid>
                    <a:gridCol w="1346788">
                      <a:extLst>
                        <a:ext uri="{9D8B030D-6E8A-4147-A177-3AD203B41FA5}">
                          <a16:colId xmlns:a16="http://schemas.microsoft.com/office/drawing/2014/main" val="2661941470"/>
                        </a:ext>
                      </a:extLst>
                    </a:gridCol>
                    <a:gridCol w="1691695">
                      <a:extLst>
                        <a:ext uri="{9D8B030D-6E8A-4147-A177-3AD203B41FA5}">
                          <a16:colId xmlns:a16="http://schemas.microsoft.com/office/drawing/2014/main" val="105190910"/>
                        </a:ext>
                      </a:extLst>
                    </a:gridCol>
                    <a:gridCol w="1676393">
                      <a:extLst>
                        <a:ext uri="{9D8B030D-6E8A-4147-A177-3AD203B41FA5}">
                          <a16:colId xmlns:a16="http://schemas.microsoft.com/office/drawing/2014/main" val="475302485"/>
                        </a:ext>
                      </a:extLst>
                    </a:gridCol>
                    <a:gridCol w="1559181">
                      <a:extLst>
                        <a:ext uri="{9D8B030D-6E8A-4147-A177-3AD203B41FA5}">
                          <a16:colId xmlns:a16="http://schemas.microsoft.com/office/drawing/2014/main" val="1696799415"/>
                        </a:ext>
                      </a:extLst>
                    </a:gridCol>
                    <a:gridCol w="4122481">
                      <a:extLst>
                        <a:ext uri="{9D8B030D-6E8A-4147-A177-3AD203B41FA5}">
                          <a16:colId xmlns:a16="http://schemas.microsoft.com/office/drawing/2014/main" val="4049499339"/>
                        </a:ext>
                      </a:extLst>
                    </a:gridCol>
                  </a:tblGrid>
                  <a:tr h="822960">
                    <a:tc>
                      <a:txBody>
                        <a:bodyPr/>
                        <a:lstStyle/>
                        <a:p>
                          <a:pPr algn="ctr"/>
                          <a:r>
                            <a:rPr lang="en-US" sz="2400" dirty="0"/>
                            <a:t>Prefix</a:t>
                          </a:r>
                        </a:p>
                      </a:txBody>
                      <a:tcPr anchor="ctr"/>
                    </a:tc>
                    <a:tc>
                      <a:txBody>
                        <a:bodyPr/>
                        <a:lstStyle/>
                        <a:p>
                          <a:pPr algn="ctr"/>
                          <a:r>
                            <a:rPr lang="en-US" sz="2400" dirty="0"/>
                            <a:t>What it means</a:t>
                          </a:r>
                        </a:p>
                      </a:txBody>
                      <a:tcPr anchor="ctr"/>
                    </a:tc>
                    <a:tc>
                      <a:txBody>
                        <a:bodyPr/>
                        <a:lstStyle/>
                        <a:p>
                          <a:pPr algn="ctr"/>
                          <a:r>
                            <a:rPr lang="en-US" sz="2400" dirty="0"/>
                            <a:t>Numerical meaning</a:t>
                          </a:r>
                        </a:p>
                      </a:txBody>
                      <a:tcPr anchor="ctr"/>
                    </a:tc>
                    <a:tc>
                      <a:txBody>
                        <a:bodyPr/>
                        <a:lstStyle/>
                        <a:p>
                          <a:pPr algn="ctr"/>
                          <a:r>
                            <a:rPr lang="en-US" sz="2400" dirty="0"/>
                            <a:t>What it’s used for</a:t>
                          </a:r>
                        </a:p>
                      </a:txBody>
                      <a:tcPr anchor="ctr"/>
                    </a:tc>
                    <a:tc>
                      <a:txBody>
                        <a:bodyPr/>
                        <a:lstStyle/>
                        <a:p>
                          <a:pPr algn="ctr"/>
                          <a:r>
                            <a:rPr lang="en-US" sz="2400" dirty="0"/>
                            <a:t>An example of its use</a:t>
                          </a:r>
                        </a:p>
                      </a:txBody>
                      <a:tcPr anchor="ctr"/>
                    </a:tc>
                    <a:extLst>
                      <a:ext uri="{0D108BD9-81ED-4DB2-BD59-A6C34878D82A}">
                        <a16:rowId xmlns:a16="http://schemas.microsoft.com/office/drawing/2014/main" val="804284318"/>
                      </a:ext>
                    </a:extLst>
                  </a:tr>
                  <a:tr h="822960">
                    <a:tc>
                      <a:txBody>
                        <a:bodyPr/>
                        <a:lstStyle/>
                        <a:p>
                          <a:endParaRPr lang="en-US"/>
                        </a:p>
                      </a:txBody>
                      <a:tcPr anchor="ctr">
                        <a:blipFill>
                          <a:blip r:embed="rId2"/>
                          <a:stretch>
                            <a:fillRect l="-943" t="-106154" r="-675472" b="-315385"/>
                          </a:stretch>
                        </a:blipFill>
                      </a:tcPr>
                    </a:tc>
                    <a:tc>
                      <a:txBody>
                        <a:bodyPr/>
                        <a:lstStyle/>
                        <a:p>
                          <a:pPr algn="ctr"/>
                          <a:r>
                            <a:rPr lang="en-US" sz="2400" dirty="0"/>
                            <a:t>Millionth</a:t>
                          </a:r>
                        </a:p>
                      </a:txBody>
                      <a:tcPr anchor="ctr"/>
                    </a:tc>
                    <a:tc>
                      <a:txBody>
                        <a:bodyPr/>
                        <a:lstStyle/>
                        <a:p>
                          <a:pPr algn="l"/>
                          <a:r>
                            <a:rPr lang="en-US" sz="2400" dirty="0"/>
                            <a:t>x 0.000001</a:t>
                          </a:r>
                        </a:p>
                        <a:p>
                          <a:pPr algn="l"/>
                          <a:r>
                            <a:rPr lang="en-US" sz="2400" dirty="0"/>
                            <a:t>x 10</a:t>
                          </a:r>
                          <a:r>
                            <a:rPr lang="en-US" sz="2400" baseline="30000" dirty="0"/>
                            <a:t>-6</a:t>
                          </a:r>
                          <a:endParaRPr lang="en-US" sz="2400" dirty="0"/>
                        </a:p>
                      </a:txBody>
                      <a:tcPr anchor="ctr"/>
                    </a:tc>
                    <a:tc>
                      <a:txBody>
                        <a:bodyPr/>
                        <a:lstStyle/>
                        <a:p>
                          <a:pPr algn="ctr"/>
                          <a:r>
                            <a:rPr lang="en-US" sz="2400" dirty="0"/>
                            <a:t>Really small stuff</a:t>
                          </a:r>
                        </a:p>
                      </a:txBody>
                      <a:tcPr anchor="ctr"/>
                    </a:tc>
                    <a:tc>
                      <a:txBody>
                        <a:bodyPr/>
                        <a:lstStyle/>
                        <a:p>
                          <a:endParaRPr lang="en-US"/>
                        </a:p>
                      </a:txBody>
                      <a:tcPr anchor="ctr">
                        <a:blipFill>
                          <a:blip r:embed="rId2"/>
                          <a:stretch>
                            <a:fillRect l="-152308" t="-106154" r="-923" b="-315385"/>
                          </a:stretch>
                        </a:blipFill>
                      </a:tcPr>
                    </a:tc>
                    <a:extLst>
                      <a:ext uri="{0D108BD9-81ED-4DB2-BD59-A6C34878D82A}">
                        <a16:rowId xmlns:a16="http://schemas.microsoft.com/office/drawing/2014/main" val="2737766366"/>
                      </a:ext>
                    </a:extLst>
                  </a:tr>
                  <a:tr h="822960">
                    <a:tc>
                      <a:txBody>
                        <a:bodyPr/>
                        <a:lstStyle/>
                        <a:p>
                          <a:r>
                            <a:rPr lang="en-US" sz="2400" dirty="0"/>
                            <a:t>milli (m)</a:t>
                          </a:r>
                        </a:p>
                      </a:txBody>
                      <a:tcPr anchor="ctr"/>
                    </a:tc>
                    <a:tc>
                      <a:txBody>
                        <a:bodyPr/>
                        <a:lstStyle/>
                        <a:p>
                          <a:pPr algn="ctr"/>
                          <a:r>
                            <a:rPr lang="en-US" sz="2400" dirty="0"/>
                            <a:t>Thousandth</a:t>
                          </a:r>
                        </a:p>
                      </a:txBody>
                      <a:tcPr anchor="ctr"/>
                    </a:tc>
                    <a:tc>
                      <a:txBody>
                        <a:bodyPr/>
                        <a:lstStyle/>
                        <a:p>
                          <a:pPr algn="l"/>
                          <a:r>
                            <a:rPr lang="en-US" sz="2400" dirty="0"/>
                            <a:t>x 0.001</a:t>
                          </a:r>
                        </a:p>
                        <a:p>
                          <a:pPr algn="l"/>
                          <a:r>
                            <a:rPr lang="en-US" sz="2400" dirty="0"/>
                            <a:t>x 10</a:t>
                          </a:r>
                          <a:r>
                            <a:rPr lang="en-US" sz="2400" baseline="30000" dirty="0"/>
                            <a:t>-3</a:t>
                          </a:r>
                          <a:endParaRPr lang="en-US" sz="2400" dirty="0"/>
                        </a:p>
                      </a:txBody>
                      <a:tcPr anchor="ctr"/>
                    </a:tc>
                    <a:tc>
                      <a:txBody>
                        <a:bodyPr/>
                        <a:lstStyle/>
                        <a:p>
                          <a:pPr algn="ctr"/>
                          <a:r>
                            <a:rPr lang="en-US" sz="2400" dirty="0"/>
                            <a:t>Pretty small stuff</a:t>
                          </a:r>
                        </a:p>
                      </a:txBody>
                      <a:tcPr anchor="ctr"/>
                    </a:tc>
                    <a:tc>
                      <a:txBody>
                        <a:bodyPr/>
                        <a:lstStyle/>
                        <a:p>
                          <a:pPr algn="ctr"/>
                          <a:r>
                            <a:rPr lang="en-US" sz="2400" dirty="0"/>
                            <a:t>A credit card is 1 mm thick</a:t>
                          </a:r>
                        </a:p>
                      </a:txBody>
                      <a:tcPr anchor="ctr"/>
                    </a:tc>
                    <a:extLst>
                      <a:ext uri="{0D108BD9-81ED-4DB2-BD59-A6C34878D82A}">
                        <a16:rowId xmlns:a16="http://schemas.microsoft.com/office/drawing/2014/main" val="3001820163"/>
                      </a:ext>
                    </a:extLst>
                  </a:tr>
                  <a:tr h="822960">
                    <a:tc>
                      <a:txBody>
                        <a:bodyPr/>
                        <a:lstStyle/>
                        <a:p>
                          <a:r>
                            <a:rPr lang="en-US" sz="2400" dirty="0" err="1"/>
                            <a:t>centi</a:t>
                          </a:r>
                          <a:r>
                            <a:rPr lang="en-US" sz="2400" dirty="0"/>
                            <a:t> (c) </a:t>
                          </a:r>
                        </a:p>
                      </a:txBody>
                      <a:tcPr anchor="ctr"/>
                    </a:tc>
                    <a:tc>
                      <a:txBody>
                        <a:bodyPr/>
                        <a:lstStyle/>
                        <a:p>
                          <a:pPr algn="ctr"/>
                          <a:r>
                            <a:rPr lang="en-US" sz="2400" dirty="0"/>
                            <a:t>Hundredth</a:t>
                          </a:r>
                        </a:p>
                      </a:txBody>
                      <a:tcPr anchor="ctr"/>
                    </a:tc>
                    <a:tc>
                      <a:txBody>
                        <a:bodyPr/>
                        <a:lstStyle/>
                        <a:p>
                          <a:pPr algn="l"/>
                          <a:r>
                            <a:rPr lang="en-US" sz="2400" dirty="0"/>
                            <a:t>x 0.01</a:t>
                          </a:r>
                        </a:p>
                        <a:p>
                          <a:pPr algn="l"/>
                          <a:r>
                            <a:rPr lang="en-US" sz="2400" dirty="0"/>
                            <a:t>10</a:t>
                          </a:r>
                          <a:r>
                            <a:rPr lang="en-US" sz="2400" baseline="30000" dirty="0"/>
                            <a:t>-2</a:t>
                          </a:r>
                          <a:endParaRPr lang="en-US" sz="2400" dirty="0"/>
                        </a:p>
                      </a:txBody>
                      <a:tcPr anchor="ctr"/>
                    </a:tc>
                    <a:tc>
                      <a:txBody>
                        <a:bodyPr/>
                        <a:lstStyle/>
                        <a:p>
                          <a:pPr algn="ctr"/>
                          <a:r>
                            <a:rPr lang="en-US" sz="2400" dirty="0" err="1"/>
                            <a:t>Kinda</a:t>
                          </a:r>
                          <a:r>
                            <a:rPr lang="en-US" sz="2400" dirty="0"/>
                            <a:t> small stuff</a:t>
                          </a:r>
                        </a:p>
                      </a:txBody>
                      <a:tcPr anchor="ctr"/>
                    </a:tc>
                    <a:tc>
                      <a:txBody>
                        <a:bodyPr/>
                        <a:lstStyle/>
                        <a:p>
                          <a:pPr algn="ctr"/>
                          <a:r>
                            <a:rPr lang="en-US" sz="2400" dirty="0"/>
                            <a:t>Your pinky finger is 1 cm wide</a:t>
                          </a:r>
                        </a:p>
                      </a:txBody>
                      <a:tcPr anchor="ctr"/>
                    </a:tc>
                    <a:extLst>
                      <a:ext uri="{0D108BD9-81ED-4DB2-BD59-A6C34878D82A}">
                        <a16:rowId xmlns:a16="http://schemas.microsoft.com/office/drawing/2014/main" val="3114991167"/>
                      </a:ext>
                    </a:extLst>
                  </a:tr>
                  <a:tr h="822960">
                    <a:tc>
                      <a:txBody>
                        <a:bodyPr/>
                        <a:lstStyle/>
                        <a:p>
                          <a:r>
                            <a:rPr lang="en-US" sz="2400" dirty="0"/>
                            <a:t>kilo (k)</a:t>
                          </a:r>
                        </a:p>
                      </a:txBody>
                      <a:tcPr anchor="ctr"/>
                    </a:tc>
                    <a:tc>
                      <a:txBody>
                        <a:bodyPr/>
                        <a:lstStyle/>
                        <a:p>
                          <a:pPr algn="ctr"/>
                          <a:r>
                            <a:rPr lang="en-US" sz="2400" dirty="0"/>
                            <a:t>Thousand</a:t>
                          </a:r>
                        </a:p>
                      </a:txBody>
                      <a:tcPr anchor="ctr"/>
                    </a:tc>
                    <a:tc>
                      <a:txBody>
                        <a:bodyPr/>
                        <a:lstStyle/>
                        <a:p>
                          <a:pPr algn="l"/>
                          <a:r>
                            <a:rPr lang="en-US" sz="2400" dirty="0"/>
                            <a:t>x 1000</a:t>
                          </a:r>
                        </a:p>
                        <a:p>
                          <a:pPr algn="l"/>
                          <a:r>
                            <a:rPr lang="en-US" sz="2400" dirty="0"/>
                            <a:t>x 10</a:t>
                          </a:r>
                          <a:r>
                            <a:rPr lang="en-US" sz="2400" baseline="30000" dirty="0"/>
                            <a:t>3</a:t>
                          </a:r>
                          <a:endParaRPr lang="en-US" sz="2400" dirty="0"/>
                        </a:p>
                      </a:txBody>
                      <a:tcPr anchor="ctr"/>
                    </a:tc>
                    <a:tc>
                      <a:txBody>
                        <a:bodyPr/>
                        <a:lstStyle/>
                        <a:p>
                          <a:pPr algn="ctr"/>
                          <a:r>
                            <a:rPr lang="en-US" sz="2400" dirty="0"/>
                            <a:t>Big stuff</a:t>
                          </a:r>
                        </a:p>
                      </a:txBody>
                      <a:tcPr anchor="ctr"/>
                    </a:tc>
                    <a:tc>
                      <a:txBody>
                        <a:bodyPr/>
                        <a:lstStyle/>
                        <a:p>
                          <a:pPr algn="ctr"/>
                          <a:r>
                            <a:rPr lang="en-US" sz="2400" dirty="0"/>
                            <a:t>It’s 62 km to Baltimore</a:t>
                          </a:r>
                        </a:p>
                      </a:txBody>
                      <a:tcPr anchor="ctr"/>
                    </a:tc>
                    <a:extLst>
                      <a:ext uri="{0D108BD9-81ED-4DB2-BD59-A6C34878D82A}">
                        <a16:rowId xmlns:a16="http://schemas.microsoft.com/office/drawing/2014/main" val="725368896"/>
                      </a:ext>
                    </a:extLst>
                  </a:tr>
                </a:tbl>
              </a:graphicData>
            </a:graphic>
          </p:graphicFrame>
        </mc:Fallback>
      </mc:AlternateContent>
      <p:sp>
        <p:nvSpPr>
          <p:cNvPr id="6" name="TextBox 5">
            <a:extLst>
              <a:ext uri="{FF2B5EF4-FFF2-40B4-BE49-F238E27FC236}">
                <a16:creationId xmlns:a16="http://schemas.microsoft.com/office/drawing/2014/main" id="{8015C665-5F7E-5443-C0F5-24B8B59E98D3}"/>
              </a:ext>
            </a:extLst>
          </p:cNvPr>
          <p:cNvSpPr txBox="1"/>
          <p:nvPr/>
        </p:nvSpPr>
        <p:spPr>
          <a:xfrm>
            <a:off x="9058275" y="6308209"/>
            <a:ext cx="4043362" cy="369332"/>
          </a:xfrm>
          <a:prstGeom prst="rect">
            <a:avLst/>
          </a:prstGeom>
          <a:noFill/>
        </p:spPr>
        <p:txBody>
          <a:bodyPr wrap="square" rtlCol="0">
            <a:spAutoFit/>
          </a:bodyPr>
          <a:lstStyle/>
          <a:p>
            <a:r>
              <a:rPr lang="en-US" i="1" dirty="0"/>
              <a:t>*Yes, you need to know these</a:t>
            </a:r>
          </a:p>
        </p:txBody>
      </p:sp>
    </p:spTree>
    <p:extLst>
      <p:ext uri="{BB962C8B-B14F-4D97-AF65-F5344CB8AC3E}">
        <p14:creationId xmlns:p14="http://schemas.microsoft.com/office/powerpoint/2010/main" val="27682831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8984F3-8B88-E25A-9E5D-A11E6E3CDE75}"/>
              </a:ext>
            </a:extLst>
          </p:cNvPr>
          <p:cNvSpPr>
            <a:spLocks noGrp="1"/>
          </p:cNvSpPr>
          <p:nvPr>
            <p:ph type="title"/>
          </p:nvPr>
        </p:nvSpPr>
        <p:spPr/>
        <p:txBody>
          <a:bodyPr/>
          <a:lstStyle/>
          <a:p>
            <a:r>
              <a:rPr lang="en-US" b="1" dirty="0"/>
              <a:t>How to use these prefixes to convert between metric units</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D94BC374-30D8-5D84-C100-659A286351C5}"/>
                  </a:ext>
                </a:extLst>
              </p:cNvPr>
              <p:cNvSpPr>
                <a:spLocks noGrp="1"/>
              </p:cNvSpPr>
              <p:nvPr>
                <p:ph idx="1"/>
              </p:nvPr>
            </p:nvSpPr>
            <p:spPr>
              <a:xfrm>
                <a:off x="995363" y="1690688"/>
                <a:ext cx="10515600" cy="4351338"/>
              </a:xfrm>
            </p:spPr>
            <p:txBody>
              <a:bodyPr>
                <a:normAutofit/>
              </a:bodyPr>
              <a:lstStyle/>
              <a:p>
                <a:pPr marL="0" indent="0">
                  <a:buNone/>
                </a:pPr>
                <a:r>
                  <a:rPr lang="en-US" sz="2600" dirty="0"/>
                  <a:t>It’s pretty much the same thing as before:</a:t>
                </a:r>
              </a:p>
              <a:p>
                <a:pPr marL="514350" indent="-514350">
                  <a:buAutoNum type="arabicParenR"/>
                </a:pPr>
                <a:r>
                  <a:rPr lang="en-US" sz="2600" dirty="0"/>
                  <a:t>Draw a T</a:t>
                </a:r>
              </a:p>
              <a:p>
                <a:pPr marL="514350" indent="-514350">
                  <a:buAutoNum type="arabicParenR"/>
                </a:pPr>
                <a:r>
                  <a:rPr lang="en-US" sz="2600" dirty="0"/>
                  <a:t>Put what you are trying to convert in the top left</a:t>
                </a:r>
              </a:p>
              <a:p>
                <a:pPr marL="514350" indent="-514350">
                  <a:buAutoNum type="arabicParenR"/>
                </a:pPr>
                <a:r>
                  <a:rPr lang="en-US" sz="2600" dirty="0"/>
                  <a:t>Put the unit from the top left in the bottom right</a:t>
                </a:r>
              </a:p>
              <a:p>
                <a:pPr marL="514350" indent="-514350">
                  <a:buAutoNum type="arabicParenR"/>
                </a:pPr>
                <a:r>
                  <a:rPr lang="en-US" sz="2600" dirty="0"/>
                  <a:t>Put the unit you’re trying to find in the top right</a:t>
                </a:r>
              </a:p>
              <a:p>
                <a:pPr marL="514350" indent="-514350">
                  <a:buAutoNum type="arabicParenR"/>
                </a:pPr>
                <a:r>
                  <a:rPr lang="en-US" sz="2600" dirty="0"/>
                  <a:t>You’ve got two blanks on the right side where numbers can go.  Write a “1” in front of the metric prefix (</a:t>
                </a:r>
                <a14:m>
                  <m:oMath xmlns:m="http://schemas.openxmlformats.org/officeDocument/2006/math">
                    <m:r>
                      <a:rPr lang="en-US" sz="2600" i="1">
                        <a:latin typeface="Cambria Math" panose="02040503050406030204" pitchFamily="18" charset="0"/>
                        <a:ea typeface="Cambria Math" panose="02040503050406030204" pitchFamily="18" charset="0"/>
                      </a:rPr>
                      <m:t>𝜇</m:t>
                    </m:r>
                    <m:r>
                      <a:rPr lang="en-US" sz="2600" b="0" i="0" smtClean="0">
                        <a:latin typeface="Cambria Math" panose="02040503050406030204" pitchFamily="18" charset="0"/>
                        <a:ea typeface="Cambria Math" panose="02040503050406030204" pitchFamily="18" charset="0"/>
                      </a:rPr>
                      <m:t>, </m:t>
                    </m:r>
                    <m:r>
                      <m:rPr>
                        <m:sty m:val="p"/>
                      </m:rPr>
                      <a:rPr lang="en-US" sz="2600" b="0" i="0" smtClean="0">
                        <a:ea typeface="Cambria Math" panose="02040503050406030204" pitchFamily="18" charset="0"/>
                      </a:rPr>
                      <m:t>m</m:t>
                    </m:r>
                    <m:r>
                      <a:rPr lang="en-US" sz="2600" b="0" i="0" smtClean="0">
                        <a:ea typeface="Cambria Math" panose="02040503050406030204" pitchFamily="18" charset="0"/>
                      </a:rPr>
                      <m:t>, </m:t>
                    </m:r>
                    <m:r>
                      <m:rPr>
                        <m:sty m:val="p"/>
                      </m:rPr>
                      <a:rPr lang="en-US" sz="2600" b="0" i="0" smtClean="0">
                        <a:ea typeface="Cambria Math" panose="02040503050406030204" pitchFamily="18" charset="0"/>
                      </a:rPr>
                      <m:t>c</m:t>
                    </m:r>
                    <m:r>
                      <a:rPr lang="en-US" sz="2600" b="0" i="0" smtClean="0">
                        <a:ea typeface="Cambria Math" panose="02040503050406030204" pitchFamily="18" charset="0"/>
                      </a:rPr>
                      <m:t>, </m:t>
                    </m:r>
                    <m:r>
                      <m:rPr>
                        <m:sty m:val="p"/>
                      </m:rPr>
                      <a:rPr lang="en-US" sz="2600" b="0" i="0" smtClean="0">
                        <a:ea typeface="Cambria Math" panose="02040503050406030204" pitchFamily="18" charset="0"/>
                      </a:rPr>
                      <m:t>or</m:t>
                    </m:r>
                    <m:r>
                      <a:rPr lang="en-US" sz="2600" b="0" i="0" smtClean="0">
                        <a:ea typeface="Cambria Math" panose="02040503050406030204" pitchFamily="18" charset="0"/>
                      </a:rPr>
                      <m:t> </m:t>
                    </m:r>
                    <m:r>
                      <m:rPr>
                        <m:sty m:val="p"/>
                      </m:rPr>
                      <a:rPr lang="en-US" sz="2600" b="0" i="0" smtClean="0">
                        <a:ea typeface="Cambria Math" panose="02040503050406030204" pitchFamily="18" charset="0"/>
                      </a:rPr>
                      <m:t>k</m:t>
                    </m:r>
                    <m:r>
                      <a:rPr lang="en-US" sz="2600" b="0" i="0" smtClean="0">
                        <a:ea typeface="Cambria Math" panose="02040503050406030204" pitchFamily="18" charset="0"/>
                      </a:rPr>
                      <m:t>)</m:t>
                    </m:r>
                  </m:oMath>
                </a14:m>
                <a:endParaRPr lang="en-US" sz="2600" dirty="0">
                  <a:cs typeface="Arial" panose="020B0604020202020204" pitchFamily="34" charset="0"/>
                </a:endParaRPr>
              </a:p>
              <a:p>
                <a:pPr marL="514350" indent="-514350">
                  <a:buAutoNum type="arabicParenR"/>
                </a:pPr>
                <a:r>
                  <a:rPr lang="en-US" sz="2600" dirty="0">
                    <a:cs typeface="Arial" panose="020B0604020202020204" pitchFamily="34" charset="0"/>
                  </a:rPr>
                  <a:t>Put whatever the prefix means in front of the other thing (i.e. if you’re converting to “millimeters”, write ”0.001” in front of “meters”</a:t>
                </a:r>
              </a:p>
            </p:txBody>
          </p:sp>
        </mc:Choice>
        <mc:Fallback>
          <p:sp>
            <p:nvSpPr>
              <p:cNvPr id="3" name="Content Placeholder 2">
                <a:extLst>
                  <a:ext uri="{FF2B5EF4-FFF2-40B4-BE49-F238E27FC236}">
                    <a16:creationId xmlns:a16="http://schemas.microsoft.com/office/drawing/2014/main" id="{D94BC374-30D8-5D84-C100-659A286351C5}"/>
                  </a:ext>
                </a:extLst>
              </p:cNvPr>
              <p:cNvSpPr>
                <a:spLocks noGrp="1" noRot="1" noChangeAspect="1" noMove="1" noResize="1" noEditPoints="1" noAdjustHandles="1" noChangeArrowheads="1" noChangeShapeType="1" noTextEdit="1"/>
              </p:cNvSpPr>
              <p:nvPr>
                <p:ph idx="1"/>
              </p:nvPr>
            </p:nvSpPr>
            <p:spPr>
              <a:xfrm>
                <a:off x="995363" y="1690688"/>
                <a:ext cx="10515600" cy="4351338"/>
              </a:xfrm>
              <a:blipFill>
                <a:blip r:embed="rId2"/>
                <a:stretch>
                  <a:fillRect l="-1086" t="-2035"/>
                </a:stretch>
              </a:blipFill>
            </p:spPr>
            <p:txBody>
              <a:bodyPr/>
              <a:lstStyle/>
              <a:p>
                <a:r>
                  <a:rPr lang="en-US">
                    <a:noFill/>
                  </a:rPr>
                  <a:t> </a:t>
                </a:r>
              </a:p>
            </p:txBody>
          </p:sp>
        </mc:Fallback>
      </mc:AlternateContent>
      <p:sp>
        <p:nvSpPr>
          <p:cNvPr id="5" name="TextBox 4">
            <a:extLst>
              <a:ext uri="{FF2B5EF4-FFF2-40B4-BE49-F238E27FC236}">
                <a16:creationId xmlns:a16="http://schemas.microsoft.com/office/drawing/2014/main" id="{EDBFDE68-6B90-CC17-99EE-B18FD3398226}"/>
              </a:ext>
            </a:extLst>
          </p:cNvPr>
          <p:cNvSpPr txBox="1"/>
          <p:nvPr/>
        </p:nvSpPr>
        <p:spPr>
          <a:xfrm>
            <a:off x="3971925" y="6176963"/>
            <a:ext cx="8501063" cy="646331"/>
          </a:xfrm>
          <a:prstGeom prst="rect">
            <a:avLst/>
          </a:prstGeom>
          <a:noFill/>
        </p:spPr>
        <p:txBody>
          <a:bodyPr wrap="square" rtlCol="0">
            <a:spAutoFit/>
          </a:bodyPr>
          <a:lstStyle/>
          <a:p>
            <a:r>
              <a:rPr lang="en-US" i="1" dirty="0"/>
              <a:t>Handy tip:  If you’re converting from one thing with a prefix to another (say, km to mm), first convert to the base unit, then do a second conversion for the second calculation. </a:t>
            </a:r>
          </a:p>
        </p:txBody>
      </p:sp>
    </p:spTree>
    <p:extLst>
      <p:ext uri="{BB962C8B-B14F-4D97-AF65-F5344CB8AC3E}">
        <p14:creationId xmlns:p14="http://schemas.microsoft.com/office/powerpoint/2010/main" val="34872173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28" name="Rectangle 9227">
            <a:extLst>
              <a:ext uri="{FF2B5EF4-FFF2-40B4-BE49-F238E27FC236}">
                <a16:creationId xmlns:a16="http://schemas.microsoft.com/office/drawing/2014/main" id="{C6B158B5-50B5-4927-A367-7C9F3AFE5D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B335964-CC2B-D816-8896-5CF4239FA04E}"/>
              </a:ext>
            </a:extLst>
          </p:cNvPr>
          <p:cNvSpPr>
            <a:spLocks noGrp="1"/>
          </p:cNvSpPr>
          <p:nvPr>
            <p:ph type="title"/>
          </p:nvPr>
        </p:nvSpPr>
        <p:spPr>
          <a:xfrm>
            <a:off x="6531497" y="1124785"/>
            <a:ext cx="5399087" cy="2665509"/>
          </a:xfrm>
        </p:spPr>
        <p:txBody>
          <a:bodyPr vert="horz" lIns="91440" tIns="45720" rIns="91440" bIns="45720" rtlCol="0" anchor="b">
            <a:normAutofit/>
          </a:bodyPr>
          <a:lstStyle/>
          <a:p>
            <a:pPr algn="r"/>
            <a:r>
              <a:rPr lang="en-US" sz="7200" dirty="0">
                <a:solidFill>
                  <a:schemeClr val="bg1"/>
                </a:solidFill>
              </a:rPr>
              <a:t>Let’s practice!</a:t>
            </a:r>
          </a:p>
        </p:txBody>
      </p:sp>
      <p:pic>
        <p:nvPicPr>
          <p:cNvPr id="9218" name="Picture 2">
            <a:extLst>
              <a:ext uri="{FF2B5EF4-FFF2-40B4-BE49-F238E27FC236}">
                <a16:creationId xmlns:a16="http://schemas.microsoft.com/office/drawing/2014/main" id="{97A54327-2668-6B2A-4769-D33A9FCADA4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562" b="15036"/>
          <a:stretch/>
        </p:blipFill>
        <p:spPr bwMode="auto">
          <a:xfrm>
            <a:off x="1" y="2"/>
            <a:ext cx="6249303" cy="6857998"/>
          </a:xfrm>
          <a:custGeom>
            <a:avLst/>
            <a:gdLst/>
            <a:ahLst/>
            <a:cxnLst/>
            <a:rect l="l" t="t" r="r" b="b"/>
            <a:pathLst>
              <a:path w="6249303" h="6857998">
                <a:moveTo>
                  <a:pt x="5497146" y="6118149"/>
                </a:moveTo>
                <a:cubicBezTo>
                  <a:pt x="5503695" y="6124102"/>
                  <a:pt x="5511317" y="6129341"/>
                  <a:pt x="5518366" y="6133723"/>
                </a:cubicBezTo>
                <a:cubicBezTo>
                  <a:pt x="5525509" y="6138152"/>
                  <a:pt x="5530855" y="6143474"/>
                  <a:pt x="5534525" y="6149380"/>
                </a:cubicBezTo>
                <a:lnTo>
                  <a:pt x="5540000" y="6166562"/>
                </a:lnTo>
                <a:lnTo>
                  <a:pt x="5534525" y="6149379"/>
                </a:lnTo>
                <a:cubicBezTo>
                  <a:pt x="5530855" y="6143474"/>
                  <a:pt x="5525509" y="6138152"/>
                  <a:pt x="5518366" y="6133722"/>
                </a:cubicBezTo>
                <a:cubicBezTo>
                  <a:pt x="5511317" y="6129341"/>
                  <a:pt x="5503695" y="6124102"/>
                  <a:pt x="5497146" y="6118149"/>
                </a:cubicBezTo>
                <a:close/>
                <a:moveTo>
                  <a:pt x="5405304" y="4941372"/>
                </a:moveTo>
                <a:lnTo>
                  <a:pt x="5408634" y="4950869"/>
                </a:lnTo>
                <a:lnTo>
                  <a:pt x="5418318" y="4991382"/>
                </a:lnTo>
                <a:lnTo>
                  <a:pt x="5408634" y="4950868"/>
                </a:lnTo>
                <a:close/>
                <a:moveTo>
                  <a:pt x="5409242" y="4749807"/>
                </a:moveTo>
                <a:cubicBezTo>
                  <a:pt x="5397106" y="4762826"/>
                  <a:pt x="5396249" y="4781365"/>
                  <a:pt x="5394535" y="4799797"/>
                </a:cubicBezTo>
                <a:cubicBezTo>
                  <a:pt x="5396249" y="4781365"/>
                  <a:pt x="5397106" y="4762827"/>
                  <a:pt x="5409242" y="4749807"/>
                </a:cubicBezTo>
                <a:close/>
                <a:moveTo>
                  <a:pt x="5427041" y="4543185"/>
                </a:moveTo>
                <a:cubicBezTo>
                  <a:pt x="5428019" y="4548281"/>
                  <a:pt x="5430065" y="4553662"/>
                  <a:pt x="5432447" y="4557092"/>
                </a:cubicBezTo>
                <a:cubicBezTo>
                  <a:pt x="5444067" y="4573618"/>
                  <a:pt x="5452855" y="4588275"/>
                  <a:pt x="5458810" y="4602021"/>
                </a:cubicBezTo>
                <a:cubicBezTo>
                  <a:pt x="5452855" y="4588275"/>
                  <a:pt x="5444067" y="4573618"/>
                  <a:pt x="5432447" y="4557091"/>
                </a:cubicBezTo>
                <a:close/>
                <a:moveTo>
                  <a:pt x="5893259" y="2819253"/>
                </a:moveTo>
                <a:lnTo>
                  <a:pt x="5904902" y="2827484"/>
                </a:lnTo>
                <a:lnTo>
                  <a:pt x="5904904" y="2827486"/>
                </a:lnTo>
                <a:lnTo>
                  <a:pt x="5933407" y="2861156"/>
                </a:lnTo>
                <a:lnTo>
                  <a:pt x="5923753" y="2842392"/>
                </a:lnTo>
                <a:lnTo>
                  <a:pt x="5904904" y="2827486"/>
                </a:lnTo>
                <a:lnTo>
                  <a:pt x="5904902" y="2827483"/>
                </a:lnTo>
                <a:close/>
                <a:moveTo>
                  <a:pt x="5823604" y="1974015"/>
                </a:moveTo>
                <a:lnTo>
                  <a:pt x="5817090" y="1999763"/>
                </a:lnTo>
                <a:cubicBezTo>
                  <a:pt x="5813281" y="2008056"/>
                  <a:pt x="5807601" y="2016020"/>
                  <a:pt x="5799362" y="2023547"/>
                </a:cubicBezTo>
                <a:cubicBezTo>
                  <a:pt x="5815841" y="2008497"/>
                  <a:pt x="5822079" y="1991685"/>
                  <a:pt x="5823604" y="1974015"/>
                </a:cubicBezTo>
                <a:close/>
                <a:moveTo>
                  <a:pt x="5806410" y="1768838"/>
                </a:moveTo>
                <a:cubicBezTo>
                  <a:pt x="5802029" y="1774411"/>
                  <a:pt x="5799266" y="1779948"/>
                  <a:pt x="5797809" y="1785412"/>
                </a:cubicBezTo>
                <a:lnTo>
                  <a:pt x="5797028" y="1801558"/>
                </a:lnTo>
                <a:cubicBezTo>
                  <a:pt x="5795361" y="1790986"/>
                  <a:pt x="5797647" y="1779981"/>
                  <a:pt x="5806410" y="1768838"/>
                </a:cubicBezTo>
                <a:close/>
                <a:moveTo>
                  <a:pt x="5915999" y="520953"/>
                </a:moveTo>
                <a:lnTo>
                  <a:pt x="5909271" y="549926"/>
                </a:lnTo>
                <a:lnTo>
                  <a:pt x="5903017" y="566616"/>
                </a:lnTo>
                <a:lnTo>
                  <a:pt x="5897067" y="581804"/>
                </a:lnTo>
                <a:lnTo>
                  <a:pt x="5896649" y="583595"/>
                </a:lnTo>
                <a:lnTo>
                  <a:pt x="5894474" y="589388"/>
                </a:lnTo>
                <a:cubicBezTo>
                  <a:pt x="5892074" y="597005"/>
                  <a:pt x="5890316" y="604728"/>
                  <a:pt x="5889851" y="612658"/>
                </a:cubicBezTo>
                <a:lnTo>
                  <a:pt x="5896649" y="583595"/>
                </a:lnTo>
                <a:lnTo>
                  <a:pt x="5902965" y="566754"/>
                </a:lnTo>
                <a:lnTo>
                  <a:pt x="5903017" y="566616"/>
                </a:lnTo>
                <a:lnTo>
                  <a:pt x="5908855" y="551717"/>
                </a:lnTo>
                <a:lnTo>
                  <a:pt x="5909271" y="549926"/>
                </a:lnTo>
                <a:lnTo>
                  <a:pt x="5911436" y="544146"/>
                </a:lnTo>
                <a:cubicBezTo>
                  <a:pt x="5913823" y="536547"/>
                  <a:pt x="5915561" y="528850"/>
                  <a:pt x="5915999" y="520953"/>
                </a:cubicBezTo>
                <a:close/>
                <a:moveTo>
                  <a:pt x="5864896" y="268794"/>
                </a:moveTo>
                <a:cubicBezTo>
                  <a:pt x="5862371" y="279176"/>
                  <a:pt x="5860668" y="289296"/>
                  <a:pt x="5860021" y="299164"/>
                </a:cubicBezTo>
                <a:cubicBezTo>
                  <a:pt x="5859371" y="309031"/>
                  <a:pt x="5859776" y="318646"/>
                  <a:pt x="5861466" y="328017"/>
                </a:cubicBezTo>
                <a:close/>
                <a:moveTo>
                  <a:pt x="0" y="0"/>
                </a:moveTo>
                <a:lnTo>
                  <a:pt x="6182312" y="0"/>
                </a:lnTo>
                <a:lnTo>
                  <a:pt x="6178097" y="24480"/>
                </a:lnTo>
                <a:cubicBezTo>
                  <a:pt x="6175612" y="32636"/>
                  <a:pt x="6171850" y="40471"/>
                  <a:pt x="6166086" y="47806"/>
                </a:cubicBezTo>
                <a:cubicBezTo>
                  <a:pt x="6151226" y="66857"/>
                  <a:pt x="6154655" y="85336"/>
                  <a:pt x="6156942" y="105718"/>
                </a:cubicBezTo>
                <a:cubicBezTo>
                  <a:pt x="6158656" y="121150"/>
                  <a:pt x="6158085" y="136963"/>
                  <a:pt x="6158277" y="152584"/>
                </a:cubicBezTo>
                <a:cubicBezTo>
                  <a:pt x="6158846" y="180017"/>
                  <a:pt x="6159037" y="207450"/>
                  <a:pt x="6159990" y="234883"/>
                </a:cubicBezTo>
                <a:cubicBezTo>
                  <a:pt x="6160370" y="243648"/>
                  <a:pt x="6165135" y="252600"/>
                  <a:pt x="6164373" y="261173"/>
                </a:cubicBezTo>
                <a:cubicBezTo>
                  <a:pt x="6160752" y="300800"/>
                  <a:pt x="6155037" y="340425"/>
                  <a:pt x="6151798" y="380050"/>
                </a:cubicBezTo>
                <a:cubicBezTo>
                  <a:pt x="6149894" y="402529"/>
                  <a:pt x="6153511" y="425581"/>
                  <a:pt x="6150846" y="447870"/>
                </a:cubicBezTo>
                <a:cubicBezTo>
                  <a:pt x="6147798" y="473587"/>
                  <a:pt x="6139988" y="498733"/>
                  <a:pt x="6135223" y="524262"/>
                </a:cubicBezTo>
                <a:cubicBezTo>
                  <a:pt x="6133891" y="531310"/>
                  <a:pt x="6135606" y="539121"/>
                  <a:pt x="6135985" y="546552"/>
                </a:cubicBezTo>
                <a:cubicBezTo>
                  <a:pt x="6136367" y="554933"/>
                  <a:pt x="6137129" y="563125"/>
                  <a:pt x="6137320" y="571508"/>
                </a:cubicBezTo>
                <a:cubicBezTo>
                  <a:pt x="6137702" y="597037"/>
                  <a:pt x="6137129" y="622564"/>
                  <a:pt x="6138464" y="648092"/>
                </a:cubicBezTo>
                <a:cubicBezTo>
                  <a:pt x="6139225" y="663713"/>
                  <a:pt x="6147035" y="680096"/>
                  <a:pt x="6144177" y="694576"/>
                </a:cubicBezTo>
                <a:cubicBezTo>
                  <a:pt x="6138654" y="724104"/>
                  <a:pt x="6151036" y="753633"/>
                  <a:pt x="6140750" y="783158"/>
                </a:cubicBezTo>
                <a:cubicBezTo>
                  <a:pt x="6137702" y="792306"/>
                  <a:pt x="6145322" y="804877"/>
                  <a:pt x="6145702" y="815929"/>
                </a:cubicBezTo>
                <a:cubicBezTo>
                  <a:pt x="6146654" y="843552"/>
                  <a:pt x="6146464" y="871173"/>
                  <a:pt x="6146274" y="898797"/>
                </a:cubicBezTo>
                <a:cubicBezTo>
                  <a:pt x="6146084" y="923562"/>
                  <a:pt x="6148750" y="949281"/>
                  <a:pt x="6143416" y="973095"/>
                </a:cubicBezTo>
                <a:cubicBezTo>
                  <a:pt x="6137702" y="998052"/>
                  <a:pt x="6138464" y="1020529"/>
                  <a:pt x="6144940" y="1044725"/>
                </a:cubicBezTo>
                <a:cubicBezTo>
                  <a:pt x="6149322" y="1061298"/>
                  <a:pt x="6149894" y="1078826"/>
                  <a:pt x="6151226" y="1095972"/>
                </a:cubicBezTo>
                <a:cubicBezTo>
                  <a:pt x="6152750" y="1114449"/>
                  <a:pt x="6148750" y="1134834"/>
                  <a:pt x="6155037" y="1151600"/>
                </a:cubicBezTo>
                <a:cubicBezTo>
                  <a:pt x="6173706" y="1201512"/>
                  <a:pt x="6177706" y="1252757"/>
                  <a:pt x="6177706" y="1304955"/>
                </a:cubicBezTo>
                <a:cubicBezTo>
                  <a:pt x="6177706" y="1314483"/>
                  <a:pt x="6175041" y="1324198"/>
                  <a:pt x="6172183" y="1333341"/>
                </a:cubicBezTo>
                <a:cubicBezTo>
                  <a:pt x="6155037" y="1386684"/>
                  <a:pt x="6156560" y="1440216"/>
                  <a:pt x="6167039" y="1494509"/>
                </a:cubicBezTo>
                <a:cubicBezTo>
                  <a:pt x="6169325" y="1505751"/>
                  <a:pt x="6169706" y="1518324"/>
                  <a:pt x="6167421" y="1529563"/>
                </a:cubicBezTo>
                <a:cubicBezTo>
                  <a:pt x="6160752" y="1561189"/>
                  <a:pt x="6149702" y="1591859"/>
                  <a:pt x="6144940" y="1623675"/>
                </a:cubicBezTo>
                <a:cubicBezTo>
                  <a:pt x="6137129" y="1676253"/>
                  <a:pt x="6163417" y="1721785"/>
                  <a:pt x="6180565" y="1768838"/>
                </a:cubicBezTo>
                <a:cubicBezTo>
                  <a:pt x="6196758" y="1813610"/>
                  <a:pt x="6233335" y="1851709"/>
                  <a:pt x="6225142" y="1904673"/>
                </a:cubicBezTo>
                <a:cubicBezTo>
                  <a:pt x="6224381" y="1910004"/>
                  <a:pt x="6229524" y="1915912"/>
                  <a:pt x="6230858" y="1921817"/>
                </a:cubicBezTo>
                <a:cubicBezTo>
                  <a:pt x="6234479" y="1938009"/>
                  <a:pt x="6238857" y="1954202"/>
                  <a:pt x="6240574" y="1970586"/>
                </a:cubicBezTo>
                <a:cubicBezTo>
                  <a:pt x="6242861" y="1990589"/>
                  <a:pt x="6242100" y="2010974"/>
                  <a:pt x="6244004" y="2030977"/>
                </a:cubicBezTo>
                <a:cubicBezTo>
                  <a:pt x="6245147" y="2043835"/>
                  <a:pt x="6247242" y="2056600"/>
                  <a:pt x="6249052" y="2069340"/>
                </a:cubicBezTo>
                <a:lnTo>
                  <a:pt x="6249303" y="2072225"/>
                </a:lnTo>
                <a:lnTo>
                  <a:pt x="6249303" y="2131532"/>
                </a:lnTo>
                <a:lnTo>
                  <a:pt x="6248432" y="2138304"/>
                </a:lnTo>
                <a:cubicBezTo>
                  <a:pt x="6246241" y="2148519"/>
                  <a:pt x="6243623" y="2158712"/>
                  <a:pt x="6241908" y="2168903"/>
                </a:cubicBezTo>
                <a:cubicBezTo>
                  <a:pt x="6237145" y="2197670"/>
                  <a:pt x="6238479" y="2229296"/>
                  <a:pt x="6226286" y="2254633"/>
                </a:cubicBezTo>
                <a:cubicBezTo>
                  <a:pt x="6213332" y="2281683"/>
                  <a:pt x="6207426" y="2307402"/>
                  <a:pt x="6211426" y="2335405"/>
                </a:cubicBezTo>
                <a:cubicBezTo>
                  <a:pt x="6212760" y="2344741"/>
                  <a:pt x="6220762" y="2356744"/>
                  <a:pt x="6228952" y="2360933"/>
                </a:cubicBezTo>
                <a:cubicBezTo>
                  <a:pt x="6247241" y="2370270"/>
                  <a:pt x="6250481" y="2383032"/>
                  <a:pt x="6244193" y="2400369"/>
                </a:cubicBezTo>
                <a:cubicBezTo>
                  <a:pt x="6238857" y="2415420"/>
                  <a:pt x="6236192" y="2433897"/>
                  <a:pt x="6225904" y="2444184"/>
                </a:cubicBezTo>
                <a:cubicBezTo>
                  <a:pt x="6196758" y="2473333"/>
                  <a:pt x="6195806" y="2510483"/>
                  <a:pt x="6187996" y="2546678"/>
                </a:cubicBezTo>
                <a:cubicBezTo>
                  <a:pt x="6183231" y="2568774"/>
                  <a:pt x="6183041" y="2589352"/>
                  <a:pt x="6186279" y="2611450"/>
                </a:cubicBezTo>
                <a:cubicBezTo>
                  <a:pt x="6193518" y="2659455"/>
                  <a:pt x="6183231" y="2706131"/>
                  <a:pt x="6170087" y="2752235"/>
                </a:cubicBezTo>
                <a:cubicBezTo>
                  <a:pt x="6161325" y="2782716"/>
                  <a:pt x="6155990" y="2813958"/>
                  <a:pt x="6147035" y="2844248"/>
                </a:cubicBezTo>
                <a:cubicBezTo>
                  <a:pt x="6140177" y="2866918"/>
                  <a:pt x="6131985" y="2889587"/>
                  <a:pt x="6120937" y="2910353"/>
                </a:cubicBezTo>
                <a:cubicBezTo>
                  <a:pt x="6104743" y="2940455"/>
                  <a:pt x="6080358" y="2966742"/>
                  <a:pt x="6086835" y="3005035"/>
                </a:cubicBezTo>
                <a:cubicBezTo>
                  <a:pt x="6092550" y="3038756"/>
                  <a:pt x="6080550" y="3069235"/>
                  <a:pt x="6069119" y="3100099"/>
                </a:cubicBezTo>
                <a:cubicBezTo>
                  <a:pt x="6060737" y="3122770"/>
                  <a:pt x="6052162" y="3145436"/>
                  <a:pt x="6046828" y="3168870"/>
                </a:cubicBezTo>
                <a:cubicBezTo>
                  <a:pt x="6040542" y="3196686"/>
                  <a:pt x="6043210" y="3228119"/>
                  <a:pt x="6031589" y="3252885"/>
                </a:cubicBezTo>
                <a:cubicBezTo>
                  <a:pt x="6019396" y="3278795"/>
                  <a:pt x="6027588" y="3300319"/>
                  <a:pt x="6031017" y="3323372"/>
                </a:cubicBezTo>
                <a:cubicBezTo>
                  <a:pt x="6036353" y="3360139"/>
                  <a:pt x="6046258" y="3396719"/>
                  <a:pt x="6033685" y="3433866"/>
                </a:cubicBezTo>
                <a:cubicBezTo>
                  <a:pt x="6018444" y="3479015"/>
                  <a:pt x="6002060" y="3523785"/>
                  <a:pt x="5987583" y="3569124"/>
                </a:cubicBezTo>
                <a:cubicBezTo>
                  <a:pt x="5982056" y="3586653"/>
                  <a:pt x="5979770" y="3605509"/>
                  <a:pt x="5977295" y="3623799"/>
                </a:cubicBezTo>
                <a:cubicBezTo>
                  <a:pt x="5975197" y="3641134"/>
                  <a:pt x="5980533" y="3661899"/>
                  <a:pt x="5972533" y="3675238"/>
                </a:cubicBezTo>
                <a:cubicBezTo>
                  <a:pt x="5951958" y="3709529"/>
                  <a:pt x="5941860" y="3744770"/>
                  <a:pt x="5941860" y="3784397"/>
                </a:cubicBezTo>
                <a:cubicBezTo>
                  <a:pt x="5941860" y="3799258"/>
                  <a:pt x="5933287" y="3813737"/>
                  <a:pt x="5931762" y="3828785"/>
                </a:cubicBezTo>
                <a:cubicBezTo>
                  <a:pt x="5929858" y="3849362"/>
                  <a:pt x="5924714" y="3872985"/>
                  <a:pt x="5931955" y="3890891"/>
                </a:cubicBezTo>
                <a:cubicBezTo>
                  <a:pt x="5949100" y="3932993"/>
                  <a:pt x="5934810" y="3967091"/>
                  <a:pt x="5917857" y="4003861"/>
                </a:cubicBezTo>
                <a:cubicBezTo>
                  <a:pt x="5901092" y="4040058"/>
                  <a:pt x="5887757" y="4078159"/>
                  <a:pt x="5876707" y="4116641"/>
                </a:cubicBezTo>
                <a:cubicBezTo>
                  <a:pt x="5872706" y="4131119"/>
                  <a:pt x="5879375" y="4148453"/>
                  <a:pt x="5880708" y="4164458"/>
                </a:cubicBezTo>
                <a:cubicBezTo>
                  <a:pt x="5881089" y="4170174"/>
                  <a:pt x="5881661" y="4176461"/>
                  <a:pt x="5879756" y="4181603"/>
                </a:cubicBezTo>
                <a:cubicBezTo>
                  <a:pt x="5861466" y="4231324"/>
                  <a:pt x="5847560" y="4281810"/>
                  <a:pt x="5857085" y="4335722"/>
                </a:cubicBezTo>
                <a:cubicBezTo>
                  <a:pt x="5858038" y="4340674"/>
                  <a:pt x="5855942" y="4346201"/>
                  <a:pt x="5854608" y="4351154"/>
                </a:cubicBezTo>
                <a:cubicBezTo>
                  <a:pt x="5847751" y="4375349"/>
                  <a:pt x="5836892" y="4398972"/>
                  <a:pt x="5834415" y="4423545"/>
                </a:cubicBezTo>
                <a:cubicBezTo>
                  <a:pt x="5828319" y="4484127"/>
                  <a:pt x="5825841" y="4545086"/>
                  <a:pt x="5821841" y="4606053"/>
                </a:cubicBezTo>
                <a:cubicBezTo>
                  <a:pt x="5821653" y="4609863"/>
                  <a:pt x="5821653" y="4613864"/>
                  <a:pt x="5820317" y="4617291"/>
                </a:cubicBezTo>
                <a:cubicBezTo>
                  <a:pt x="5812125" y="4639772"/>
                  <a:pt x="5814794" y="4659393"/>
                  <a:pt x="5830414" y="4678445"/>
                </a:cubicBezTo>
                <a:cubicBezTo>
                  <a:pt x="5837273" y="4686828"/>
                  <a:pt x="5840892" y="4698258"/>
                  <a:pt x="5844703" y="4708734"/>
                </a:cubicBezTo>
                <a:cubicBezTo>
                  <a:pt x="5850418" y="4724167"/>
                  <a:pt x="5855942" y="4739978"/>
                  <a:pt x="5859562" y="4755980"/>
                </a:cubicBezTo>
                <a:cubicBezTo>
                  <a:pt x="5862991" y="4771793"/>
                  <a:pt x="5867753" y="4788747"/>
                  <a:pt x="5865088" y="4803988"/>
                </a:cubicBezTo>
                <a:cubicBezTo>
                  <a:pt x="5860326" y="4831420"/>
                  <a:pt x="5849657" y="4857522"/>
                  <a:pt x="5842606" y="4884572"/>
                </a:cubicBezTo>
                <a:cubicBezTo>
                  <a:pt x="5840129" y="4893907"/>
                  <a:pt x="5840512" y="4904195"/>
                  <a:pt x="5840321" y="4913909"/>
                </a:cubicBezTo>
                <a:cubicBezTo>
                  <a:pt x="5839750" y="4936201"/>
                  <a:pt x="5845274" y="4959061"/>
                  <a:pt x="5829462" y="4979253"/>
                </a:cubicBezTo>
                <a:cubicBezTo>
                  <a:pt x="5814602" y="4997922"/>
                  <a:pt x="5818983" y="5016785"/>
                  <a:pt x="5830223" y="5036405"/>
                </a:cubicBezTo>
                <a:cubicBezTo>
                  <a:pt x="5838225" y="5050504"/>
                  <a:pt x="5844513" y="5066505"/>
                  <a:pt x="5847560" y="5082317"/>
                </a:cubicBezTo>
                <a:cubicBezTo>
                  <a:pt x="5851752" y="5104036"/>
                  <a:pt x="5853466" y="5125562"/>
                  <a:pt x="5850988" y="5148995"/>
                </a:cubicBezTo>
                <a:cubicBezTo>
                  <a:pt x="5849275" y="5165570"/>
                  <a:pt x="5848512" y="5179097"/>
                  <a:pt x="5838416" y="5192051"/>
                </a:cubicBezTo>
                <a:cubicBezTo>
                  <a:pt x="5836892" y="5194145"/>
                  <a:pt x="5836510" y="5197955"/>
                  <a:pt x="5836703" y="5200813"/>
                </a:cubicBezTo>
                <a:cubicBezTo>
                  <a:pt x="5839941" y="5238343"/>
                  <a:pt x="5838225" y="5275491"/>
                  <a:pt x="5835937" y="5313403"/>
                </a:cubicBezTo>
                <a:cubicBezTo>
                  <a:pt x="5832892" y="5361598"/>
                  <a:pt x="5841844" y="5412276"/>
                  <a:pt x="5873849" y="5453995"/>
                </a:cubicBezTo>
                <a:cubicBezTo>
                  <a:pt x="5878613" y="5460092"/>
                  <a:pt x="5880708" y="5469236"/>
                  <a:pt x="5881852" y="5477239"/>
                </a:cubicBezTo>
                <a:cubicBezTo>
                  <a:pt x="5886804" y="5514957"/>
                  <a:pt x="5890233" y="5552869"/>
                  <a:pt x="5895758" y="5590590"/>
                </a:cubicBezTo>
                <a:cubicBezTo>
                  <a:pt x="5898806" y="5611164"/>
                  <a:pt x="5901474" y="5632691"/>
                  <a:pt x="5909856" y="5651360"/>
                </a:cubicBezTo>
                <a:cubicBezTo>
                  <a:pt x="5918047" y="5669647"/>
                  <a:pt x="5927762" y="5684320"/>
                  <a:pt x="5910618" y="5695178"/>
                </a:cubicBezTo>
                <a:cubicBezTo>
                  <a:pt x="5919762" y="5714607"/>
                  <a:pt x="5927383" y="5731564"/>
                  <a:pt x="5935573" y="5748136"/>
                </a:cubicBezTo>
                <a:cubicBezTo>
                  <a:pt x="5938620" y="5754234"/>
                  <a:pt x="5943575" y="5759378"/>
                  <a:pt x="5946433" y="5765474"/>
                </a:cubicBezTo>
                <a:cubicBezTo>
                  <a:pt x="5949481" y="5771953"/>
                  <a:pt x="5951385" y="5779191"/>
                  <a:pt x="5952911" y="5786239"/>
                </a:cubicBezTo>
                <a:cubicBezTo>
                  <a:pt x="5959768" y="5817674"/>
                  <a:pt x="5966054" y="5849107"/>
                  <a:pt x="5973485" y="5880348"/>
                </a:cubicBezTo>
                <a:cubicBezTo>
                  <a:pt x="5975008" y="5886447"/>
                  <a:pt x="5981104" y="5891590"/>
                  <a:pt x="5985103" y="5897114"/>
                </a:cubicBezTo>
                <a:cubicBezTo>
                  <a:pt x="5987772" y="5900735"/>
                  <a:pt x="5991773" y="5904353"/>
                  <a:pt x="5992345" y="5908355"/>
                </a:cubicBezTo>
                <a:cubicBezTo>
                  <a:pt x="5996917" y="5938836"/>
                  <a:pt x="6002252" y="5969124"/>
                  <a:pt x="6004537" y="5999796"/>
                </a:cubicBezTo>
                <a:cubicBezTo>
                  <a:pt x="6006440" y="6025515"/>
                  <a:pt x="6005871" y="6050282"/>
                  <a:pt x="6039018" y="6056948"/>
                </a:cubicBezTo>
                <a:cubicBezTo>
                  <a:pt x="6044734" y="6058092"/>
                  <a:pt x="6050831" y="6066284"/>
                  <a:pt x="6053687" y="6072569"/>
                </a:cubicBezTo>
                <a:cubicBezTo>
                  <a:pt x="6061879" y="6090477"/>
                  <a:pt x="6067404" y="6109530"/>
                  <a:pt x="6075785" y="6127247"/>
                </a:cubicBezTo>
                <a:cubicBezTo>
                  <a:pt x="6103790" y="6185351"/>
                  <a:pt x="6121508" y="6246121"/>
                  <a:pt x="6118269" y="6311084"/>
                </a:cubicBezTo>
                <a:cubicBezTo>
                  <a:pt x="6117317" y="6331277"/>
                  <a:pt x="6107028" y="6350899"/>
                  <a:pt x="6103217" y="6363664"/>
                </a:cubicBezTo>
                <a:cubicBezTo>
                  <a:pt x="6118269" y="6400429"/>
                  <a:pt x="6132747" y="6431292"/>
                  <a:pt x="6143606" y="6463490"/>
                </a:cubicBezTo>
                <a:cubicBezTo>
                  <a:pt x="6153322" y="6491874"/>
                  <a:pt x="6159418" y="6521593"/>
                  <a:pt x="6166466" y="6550742"/>
                </a:cubicBezTo>
                <a:cubicBezTo>
                  <a:pt x="6169135" y="6561411"/>
                  <a:pt x="6170658" y="6572269"/>
                  <a:pt x="6171993" y="6583128"/>
                </a:cubicBezTo>
                <a:cubicBezTo>
                  <a:pt x="6176183" y="6617036"/>
                  <a:pt x="6166086" y="6652472"/>
                  <a:pt x="6182089" y="6685617"/>
                </a:cubicBezTo>
                <a:cubicBezTo>
                  <a:pt x="6190471" y="6702955"/>
                  <a:pt x="6200567" y="6720103"/>
                  <a:pt x="6204949" y="6738388"/>
                </a:cubicBezTo>
                <a:cubicBezTo>
                  <a:pt x="6209712" y="6758011"/>
                  <a:pt x="6217142" y="6777207"/>
                  <a:pt x="6222453" y="6796804"/>
                </a:cubicBezTo>
                <a:lnTo>
                  <a:pt x="6227224" y="6857457"/>
                </a:lnTo>
                <a:lnTo>
                  <a:pt x="6099985" y="6857457"/>
                </a:lnTo>
                <a:lnTo>
                  <a:pt x="6099985" y="6857998"/>
                </a:lnTo>
                <a:lnTo>
                  <a:pt x="0" y="6857998"/>
                </a:lnTo>
                <a:close/>
              </a:path>
            </a:pathLst>
          </a:custGeom>
          <a:noFill/>
          <a:effectLst>
            <a:outerShdw blurRad="381000" dist="152400" algn="tl" rotWithShape="0">
              <a:prstClr val="black">
                <a:alpha val="10000"/>
              </a:prstClr>
            </a:outerShdw>
          </a:effectLst>
          <a:extLst>
            <a:ext uri="{909E8E84-426E-40DD-AFC4-6F175D3DCCD1}">
              <a14:hiddenFill xmlns:a14="http://schemas.microsoft.com/office/drawing/2010/main">
                <a:solidFill>
                  <a:srgbClr val="FFFFFF"/>
                </a:solidFill>
              </a14:hiddenFill>
            </a:ext>
          </a:extLst>
        </p:spPr>
      </p:pic>
      <p:sp>
        <p:nvSpPr>
          <p:cNvPr id="9230" name="Freeform: Shape 9229">
            <a:extLst>
              <a:ext uri="{FF2B5EF4-FFF2-40B4-BE49-F238E27FC236}">
                <a16:creationId xmlns:a16="http://schemas.microsoft.com/office/drawing/2014/main" id="{B01367A3-F670-4BD9-9972-F7E97FC227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2404000" y="2991370"/>
            <a:ext cx="6857455" cy="874716"/>
          </a:xfrm>
          <a:custGeom>
            <a:avLst/>
            <a:gdLst>
              <a:gd name="connsiteX0" fmla="*/ 6857455 w 6857455"/>
              <a:gd name="connsiteY0" fmla="*/ 804643 h 874716"/>
              <a:gd name="connsiteX1" fmla="*/ 6857455 w 6857455"/>
              <a:gd name="connsiteY1" fmla="*/ 562246 h 874716"/>
              <a:gd name="connsiteX2" fmla="*/ 6829178 w 6857455"/>
              <a:gd name="connsiteY2" fmla="*/ 551284 h 874716"/>
              <a:gd name="connsiteX3" fmla="*/ 6766024 w 6857455"/>
              <a:gd name="connsiteY3" fmla="*/ 500372 h 874716"/>
              <a:gd name="connsiteX4" fmla="*/ 6734971 w 6857455"/>
              <a:gd name="connsiteY4" fmla="*/ 500944 h 874716"/>
              <a:gd name="connsiteX5" fmla="*/ 6683915 w 6857455"/>
              <a:gd name="connsiteY5" fmla="*/ 507040 h 874716"/>
              <a:gd name="connsiteX6" fmla="*/ 6628860 w 6857455"/>
              <a:gd name="connsiteY6" fmla="*/ 495418 h 874716"/>
              <a:gd name="connsiteX7" fmla="*/ 6588662 w 6857455"/>
              <a:gd name="connsiteY7" fmla="*/ 487227 h 874716"/>
              <a:gd name="connsiteX8" fmla="*/ 6476074 w 6857455"/>
              <a:gd name="connsiteY8" fmla="*/ 511230 h 874716"/>
              <a:gd name="connsiteX9" fmla="*/ 6382345 w 6857455"/>
              <a:gd name="connsiteY9" fmla="*/ 534853 h 874716"/>
              <a:gd name="connsiteX10" fmla="*/ 6369391 w 6857455"/>
              <a:gd name="connsiteY10" fmla="*/ 531615 h 874716"/>
              <a:gd name="connsiteX11" fmla="*/ 6244799 w 6857455"/>
              <a:gd name="connsiteY11" fmla="*/ 512182 h 874716"/>
              <a:gd name="connsiteX12" fmla="*/ 6190315 w 6857455"/>
              <a:gd name="connsiteY12" fmla="*/ 485703 h 874716"/>
              <a:gd name="connsiteX13" fmla="*/ 6115446 w 6857455"/>
              <a:gd name="connsiteY13" fmla="*/ 462270 h 874716"/>
              <a:gd name="connsiteX14" fmla="*/ 6032194 w 6857455"/>
              <a:gd name="connsiteY14" fmla="*/ 434266 h 874716"/>
              <a:gd name="connsiteX15" fmla="*/ 5971042 w 6857455"/>
              <a:gd name="connsiteY15" fmla="*/ 420738 h 874716"/>
              <a:gd name="connsiteX16" fmla="*/ 5880933 w 6857455"/>
              <a:gd name="connsiteY16" fmla="*/ 430646 h 874716"/>
              <a:gd name="connsiteX17" fmla="*/ 5862452 w 6857455"/>
              <a:gd name="connsiteY17" fmla="*/ 438648 h 874716"/>
              <a:gd name="connsiteX18" fmla="*/ 5685283 w 6857455"/>
              <a:gd name="connsiteY18" fmla="*/ 498658 h 874716"/>
              <a:gd name="connsiteX19" fmla="*/ 5567169 w 6857455"/>
              <a:gd name="connsiteY19" fmla="*/ 499420 h 874716"/>
              <a:gd name="connsiteX20" fmla="*/ 5527923 w 6857455"/>
              <a:gd name="connsiteY20" fmla="*/ 490466 h 874716"/>
              <a:gd name="connsiteX21" fmla="*/ 5456292 w 6857455"/>
              <a:gd name="connsiteY21" fmla="*/ 450650 h 874716"/>
              <a:gd name="connsiteX22" fmla="*/ 5424670 w 6857455"/>
              <a:gd name="connsiteY22" fmla="*/ 444934 h 874716"/>
              <a:gd name="connsiteX23" fmla="*/ 5368662 w 6857455"/>
              <a:gd name="connsiteY23" fmla="*/ 441124 h 874716"/>
              <a:gd name="connsiteX24" fmla="*/ 5247118 w 6857455"/>
              <a:gd name="connsiteY24" fmla="*/ 444934 h 874716"/>
              <a:gd name="connsiteX25" fmla="*/ 5088617 w 6857455"/>
              <a:gd name="connsiteY25" fmla="*/ 428742 h 874716"/>
              <a:gd name="connsiteX26" fmla="*/ 5025750 w 6857455"/>
              <a:gd name="connsiteY26" fmla="*/ 433694 h 874716"/>
              <a:gd name="connsiteX27" fmla="*/ 4957930 w 6857455"/>
              <a:gd name="connsiteY27" fmla="*/ 442268 h 874716"/>
              <a:gd name="connsiteX28" fmla="*/ 4938116 w 6857455"/>
              <a:gd name="connsiteY28" fmla="*/ 441886 h 874716"/>
              <a:gd name="connsiteX29" fmla="*/ 4833910 w 6857455"/>
              <a:gd name="connsiteY29" fmla="*/ 421693 h 874716"/>
              <a:gd name="connsiteX30" fmla="*/ 4810095 w 6857455"/>
              <a:gd name="connsiteY30" fmla="*/ 408167 h 874716"/>
              <a:gd name="connsiteX31" fmla="*/ 4747991 w 6857455"/>
              <a:gd name="connsiteY31" fmla="*/ 413691 h 874716"/>
              <a:gd name="connsiteX32" fmla="*/ 4692745 w 6857455"/>
              <a:gd name="connsiteY32" fmla="*/ 435790 h 874716"/>
              <a:gd name="connsiteX33" fmla="*/ 4375933 w 6857455"/>
              <a:gd name="connsiteY33" fmla="*/ 483417 h 874716"/>
              <a:gd name="connsiteX34" fmla="*/ 4185426 w 6857455"/>
              <a:gd name="connsiteY34" fmla="*/ 484179 h 874716"/>
              <a:gd name="connsiteX35" fmla="*/ 4052072 w 6857455"/>
              <a:gd name="connsiteY35" fmla="*/ 505134 h 874716"/>
              <a:gd name="connsiteX36" fmla="*/ 4029973 w 6857455"/>
              <a:gd name="connsiteY36" fmla="*/ 527233 h 874716"/>
              <a:gd name="connsiteX37" fmla="*/ 3948626 w 6857455"/>
              <a:gd name="connsiteY37" fmla="*/ 550666 h 874716"/>
              <a:gd name="connsiteX38" fmla="*/ 3871280 w 6857455"/>
              <a:gd name="connsiteY38" fmla="*/ 502275 h 874716"/>
              <a:gd name="connsiteX39" fmla="*/ 3774312 w 6857455"/>
              <a:gd name="connsiteY39" fmla="*/ 429122 h 874716"/>
              <a:gd name="connsiteX40" fmla="*/ 3721543 w 6857455"/>
              <a:gd name="connsiteY40" fmla="*/ 428552 h 874716"/>
              <a:gd name="connsiteX41" fmla="*/ 3612763 w 6857455"/>
              <a:gd name="connsiteY41" fmla="*/ 414263 h 874716"/>
              <a:gd name="connsiteX42" fmla="*/ 3537323 w 6857455"/>
              <a:gd name="connsiteY42" fmla="*/ 389878 h 874716"/>
              <a:gd name="connsiteX43" fmla="*/ 3431593 w 6857455"/>
              <a:gd name="connsiteY43" fmla="*/ 360921 h 874716"/>
              <a:gd name="connsiteX44" fmla="*/ 3392158 w 6857455"/>
              <a:gd name="connsiteY44" fmla="*/ 345681 h 874716"/>
              <a:gd name="connsiteX45" fmla="*/ 3297856 w 6857455"/>
              <a:gd name="connsiteY45" fmla="*/ 323010 h 874716"/>
              <a:gd name="connsiteX46" fmla="*/ 3219748 w 6857455"/>
              <a:gd name="connsiteY46" fmla="*/ 308151 h 874716"/>
              <a:gd name="connsiteX47" fmla="*/ 3156692 w 6857455"/>
              <a:gd name="connsiteY47" fmla="*/ 261668 h 874716"/>
              <a:gd name="connsiteX48" fmla="*/ 3136497 w 6857455"/>
              <a:gd name="connsiteY48" fmla="*/ 237663 h 874716"/>
              <a:gd name="connsiteX49" fmla="*/ 3119733 w 6857455"/>
              <a:gd name="connsiteY49" fmla="*/ 222233 h 874716"/>
              <a:gd name="connsiteX50" fmla="*/ 3045436 w 6857455"/>
              <a:gd name="connsiteY50" fmla="*/ 131742 h 874716"/>
              <a:gd name="connsiteX51" fmla="*/ 3037054 w 6857455"/>
              <a:gd name="connsiteY51" fmla="*/ 124121 h 874716"/>
              <a:gd name="connsiteX52" fmla="*/ 2936466 w 6857455"/>
              <a:gd name="connsiteY52" fmla="*/ 82400 h 874716"/>
              <a:gd name="connsiteX53" fmla="*/ 2901031 w 6857455"/>
              <a:gd name="connsiteY53" fmla="*/ 59731 h 874716"/>
              <a:gd name="connsiteX54" fmla="*/ 2828259 w 6857455"/>
              <a:gd name="connsiteY54" fmla="*/ 3149 h 874716"/>
              <a:gd name="connsiteX55" fmla="*/ 2799492 w 6857455"/>
              <a:gd name="connsiteY55" fmla="*/ 1245 h 874716"/>
              <a:gd name="connsiteX56" fmla="*/ 2693570 w 6857455"/>
              <a:gd name="connsiteY56" fmla="*/ 35154 h 874716"/>
              <a:gd name="connsiteX57" fmla="*/ 2639847 w 6857455"/>
              <a:gd name="connsiteY57" fmla="*/ 73448 h 874716"/>
              <a:gd name="connsiteX58" fmla="*/ 2621178 w 6857455"/>
              <a:gd name="connsiteY58" fmla="*/ 88688 h 874716"/>
              <a:gd name="connsiteX59" fmla="*/ 2489348 w 6857455"/>
              <a:gd name="connsiteY59" fmla="*/ 72304 h 874716"/>
              <a:gd name="connsiteX60" fmla="*/ 2452580 w 6857455"/>
              <a:gd name="connsiteY60" fmla="*/ 68683 h 874716"/>
              <a:gd name="connsiteX61" fmla="*/ 2326464 w 6857455"/>
              <a:gd name="connsiteY61" fmla="*/ 50395 h 874716"/>
              <a:gd name="connsiteX62" fmla="*/ 2300365 w 6857455"/>
              <a:gd name="connsiteY62" fmla="*/ 54777 h 874716"/>
              <a:gd name="connsiteX63" fmla="*/ 2130434 w 6857455"/>
              <a:gd name="connsiteY63" fmla="*/ 58397 h 874716"/>
              <a:gd name="connsiteX64" fmla="*/ 2118621 w 6857455"/>
              <a:gd name="connsiteY64" fmla="*/ 47919 h 874716"/>
              <a:gd name="connsiteX65" fmla="*/ 2057659 w 6857455"/>
              <a:gd name="connsiteY65" fmla="*/ 16866 h 874716"/>
              <a:gd name="connsiteX66" fmla="*/ 1976314 w 6857455"/>
              <a:gd name="connsiteY66" fmla="*/ 8865 h 874716"/>
              <a:gd name="connsiteX67" fmla="*/ 1961454 w 6857455"/>
              <a:gd name="connsiteY67" fmla="*/ 11724 h 874716"/>
              <a:gd name="connsiteX68" fmla="*/ 1906588 w 6857455"/>
              <a:gd name="connsiteY68" fmla="*/ 30964 h 874716"/>
              <a:gd name="connsiteX69" fmla="*/ 1783330 w 6857455"/>
              <a:gd name="connsiteY69" fmla="*/ 48871 h 874716"/>
              <a:gd name="connsiteX70" fmla="*/ 1759327 w 6857455"/>
              <a:gd name="connsiteY70" fmla="*/ 55349 h 874716"/>
              <a:gd name="connsiteX71" fmla="*/ 1716082 w 6857455"/>
              <a:gd name="connsiteY71" fmla="*/ 65445 h 874716"/>
              <a:gd name="connsiteX72" fmla="*/ 1598920 w 6857455"/>
              <a:gd name="connsiteY72" fmla="*/ 72114 h 874716"/>
              <a:gd name="connsiteX73" fmla="*/ 1542150 w 6857455"/>
              <a:gd name="connsiteY73" fmla="*/ 62207 h 874716"/>
              <a:gd name="connsiteX74" fmla="*/ 1516813 w 6857455"/>
              <a:gd name="connsiteY74" fmla="*/ 62779 h 874716"/>
              <a:gd name="connsiteX75" fmla="*/ 1432228 w 6857455"/>
              <a:gd name="connsiteY75" fmla="*/ 88116 h 874716"/>
              <a:gd name="connsiteX76" fmla="*/ 1224765 w 6857455"/>
              <a:gd name="connsiteY76" fmla="*/ 71924 h 874716"/>
              <a:gd name="connsiteX77" fmla="*/ 1159231 w 6857455"/>
              <a:gd name="connsiteY77" fmla="*/ 58207 h 874716"/>
              <a:gd name="connsiteX78" fmla="*/ 1124370 w 6857455"/>
              <a:gd name="connsiteY78" fmla="*/ 56301 h 874716"/>
              <a:gd name="connsiteX79" fmla="*/ 1075600 w 6857455"/>
              <a:gd name="connsiteY79" fmla="*/ 75542 h 874716"/>
              <a:gd name="connsiteX80" fmla="*/ 986633 w 6857455"/>
              <a:gd name="connsiteY80" fmla="*/ 79162 h 874716"/>
              <a:gd name="connsiteX81" fmla="*/ 861089 w 6857455"/>
              <a:gd name="connsiteY81" fmla="*/ 76304 h 874716"/>
              <a:gd name="connsiteX82" fmla="*/ 759168 w 6857455"/>
              <a:gd name="connsiteY82" fmla="*/ 104689 h 874716"/>
              <a:gd name="connsiteX83" fmla="*/ 723735 w 6857455"/>
              <a:gd name="connsiteY83" fmla="*/ 140696 h 874716"/>
              <a:gd name="connsiteX84" fmla="*/ 647532 w 6857455"/>
              <a:gd name="connsiteY84" fmla="*/ 147934 h 874716"/>
              <a:gd name="connsiteX85" fmla="*/ 552659 w 6857455"/>
              <a:gd name="connsiteY85" fmla="*/ 95926 h 874716"/>
              <a:gd name="connsiteX86" fmla="*/ 541800 w 6857455"/>
              <a:gd name="connsiteY86" fmla="*/ 97640 h 874716"/>
              <a:gd name="connsiteX87" fmla="*/ 375107 w 6857455"/>
              <a:gd name="connsiteY87" fmla="*/ 123169 h 874716"/>
              <a:gd name="connsiteX88" fmla="*/ 273567 w 6857455"/>
              <a:gd name="connsiteY88" fmla="*/ 145458 h 874716"/>
              <a:gd name="connsiteX89" fmla="*/ 264043 w 6857455"/>
              <a:gd name="connsiteY89" fmla="*/ 154792 h 874716"/>
              <a:gd name="connsiteX90" fmla="*/ 169360 w 6857455"/>
              <a:gd name="connsiteY90" fmla="*/ 177273 h 874716"/>
              <a:gd name="connsiteX91" fmla="*/ 89347 w 6857455"/>
              <a:gd name="connsiteY91" fmla="*/ 157460 h 874716"/>
              <a:gd name="connsiteX92" fmla="*/ 34291 w 6857455"/>
              <a:gd name="connsiteY92" fmla="*/ 145268 h 874716"/>
              <a:gd name="connsiteX93" fmla="*/ 0 w 6857455"/>
              <a:gd name="connsiteY93" fmla="*/ 142056 h 874716"/>
              <a:gd name="connsiteX94" fmla="*/ 0 w 6857455"/>
              <a:gd name="connsiteY94" fmla="*/ 849556 h 874716"/>
              <a:gd name="connsiteX95" fmla="*/ 60652 w 6857455"/>
              <a:gd name="connsiteY95" fmla="*/ 844783 h 874716"/>
              <a:gd name="connsiteX96" fmla="*/ 119068 w 6857455"/>
              <a:gd name="connsiteY96" fmla="*/ 827281 h 874716"/>
              <a:gd name="connsiteX97" fmla="*/ 171840 w 6857455"/>
              <a:gd name="connsiteY97" fmla="*/ 804420 h 874716"/>
              <a:gd name="connsiteX98" fmla="*/ 274329 w 6857455"/>
              <a:gd name="connsiteY98" fmla="*/ 794324 h 874716"/>
              <a:gd name="connsiteX99" fmla="*/ 306715 w 6857455"/>
              <a:gd name="connsiteY99" fmla="*/ 788798 h 874716"/>
              <a:gd name="connsiteX100" fmla="*/ 393967 w 6857455"/>
              <a:gd name="connsiteY100" fmla="*/ 765937 h 874716"/>
              <a:gd name="connsiteX101" fmla="*/ 493793 w 6857455"/>
              <a:gd name="connsiteY101" fmla="*/ 725549 h 874716"/>
              <a:gd name="connsiteX102" fmla="*/ 546373 w 6857455"/>
              <a:gd name="connsiteY102" fmla="*/ 740600 h 874716"/>
              <a:gd name="connsiteX103" fmla="*/ 730211 w 6857455"/>
              <a:gd name="connsiteY103" fmla="*/ 698116 h 874716"/>
              <a:gd name="connsiteX104" fmla="*/ 784889 w 6857455"/>
              <a:gd name="connsiteY104" fmla="*/ 676018 h 874716"/>
              <a:gd name="connsiteX105" fmla="*/ 800509 w 6857455"/>
              <a:gd name="connsiteY105" fmla="*/ 661349 h 874716"/>
              <a:gd name="connsiteX106" fmla="*/ 857661 w 6857455"/>
              <a:gd name="connsiteY106" fmla="*/ 626868 h 874716"/>
              <a:gd name="connsiteX107" fmla="*/ 949102 w 6857455"/>
              <a:gd name="connsiteY107" fmla="*/ 614676 h 874716"/>
              <a:gd name="connsiteX108" fmla="*/ 960342 w 6857455"/>
              <a:gd name="connsiteY108" fmla="*/ 607435 h 874716"/>
              <a:gd name="connsiteX109" fmla="*/ 977109 w 6857455"/>
              <a:gd name="connsiteY109" fmla="*/ 595815 h 874716"/>
              <a:gd name="connsiteX110" fmla="*/ 1071218 w 6857455"/>
              <a:gd name="connsiteY110" fmla="*/ 575240 h 874716"/>
              <a:gd name="connsiteX111" fmla="*/ 1091983 w 6857455"/>
              <a:gd name="connsiteY111" fmla="*/ 568764 h 874716"/>
              <a:gd name="connsiteX112" fmla="*/ 1109321 w 6857455"/>
              <a:gd name="connsiteY112" fmla="*/ 557904 h 874716"/>
              <a:gd name="connsiteX113" fmla="*/ 1162279 w 6857455"/>
              <a:gd name="connsiteY113" fmla="*/ 532949 h 874716"/>
              <a:gd name="connsiteX114" fmla="*/ 1206097 w 6857455"/>
              <a:gd name="connsiteY114" fmla="*/ 532187 h 874716"/>
              <a:gd name="connsiteX115" fmla="*/ 1266867 w 6857455"/>
              <a:gd name="connsiteY115" fmla="*/ 518088 h 874716"/>
              <a:gd name="connsiteX116" fmla="*/ 1380219 w 6857455"/>
              <a:gd name="connsiteY116" fmla="*/ 504182 h 874716"/>
              <a:gd name="connsiteX117" fmla="*/ 1403461 w 6857455"/>
              <a:gd name="connsiteY117" fmla="*/ 496180 h 874716"/>
              <a:gd name="connsiteX118" fmla="*/ 1544054 w 6857455"/>
              <a:gd name="connsiteY118" fmla="*/ 458268 h 874716"/>
              <a:gd name="connsiteX119" fmla="*/ 1656644 w 6857455"/>
              <a:gd name="connsiteY119" fmla="*/ 459032 h 874716"/>
              <a:gd name="connsiteX120" fmla="*/ 1665406 w 6857455"/>
              <a:gd name="connsiteY120" fmla="*/ 460747 h 874716"/>
              <a:gd name="connsiteX121" fmla="*/ 1708461 w 6857455"/>
              <a:gd name="connsiteY121" fmla="*/ 473318 h 874716"/>
              <a:gd name="connsiteX122" fmla="*/ 1775140 w 6857455"/>
              <a:gd name="connsiteY122" fmla="*/ 469891 h 874716"/>
              <a:gd name="connsiteX123" fmla="*/ 1821051 w 6857455"/>
              <a:gd name="connsiteY123" fmla="*/ 452554 h 874716"/>
              <a:gd name="connsiteX124" fmla="*/ 1878203 w 6857455"/>
              <a:gd name="connsiteY124" fmla="*/ 451792 h 874716"/>
              <a:gd name="connsiteX125" fmla="*/ 1943547 w 6857455"/>
              <a:gd name="connsiteY125" fmla="*/ 462651 h 874716"/>
              <a:gd name="connsiteX126" fmla="*/ 1972884 w 6857455"/>
              <a:gd name="connsiteY126" fmla="*/ 464937 h 874716"/>
              <a:gd name="connsiteX127" fmla="*/ 2053469 w 6857455"/>
              <a:gd name="connsiteY127" fmla="*/ 487417 h 874716"/>
              <a:gd name="connsiteX128" fmla="*/ 2101477 w 6857455"/>
              <a:gd name="connsiteY128" fmla="*/ 481893 h 874716"/>
              <a:gd name="connsiteX129" fmla="*/ 2148722 w 6857455"/>
              <a:gd name="connsiteY129" fmla="*/ 467033 h 874716"/>
              <a:gd name="connsiteX130" fmla="*/ 2179011 w 6857455"/>
              <a:gd name="connsiteY130" fmla="*/ 452744 h 874716"/>
              <a:gd name="connsiteX131" fmla="*/ 2240165 w 6857455"/>
              <a:gd name="connsiteY131" fmla="*/ 442648 h 874716"/>
              <a:gd name="connsiteX132" fmla="*/ 2251404 w 6857455"/>
              <a:gd name="connsiteY132" fmla="*/ 444172 h 874716"/>
              <a:gd name="connsiteX133" fmla="*/ 2433912 w 6857455"/>
              <a:gd name="connsiteY133" fmla="*/ 456746 h 874716"/>
              <a:gd name="connsiteX134" fmla="*/ 2506302 w 6857455"/>
              <a:gd name="connsiteY134" fmla="*/ 476939 h 874716"/>
              <a:gd name="connsiteX135" fmla="*/ 2521735 w 6857455"/>
              <a:gd name="connsiteY135" fmla="*/ 479415 h 874716"/>
              <a:gd name="connsiteX136" fmla="*/ 2675854 w 6857455"/>
              <a:gd name="connsiteY136" fmla="*/ 502086 h 874716"/>
              <a:gd name="connsiteX137" fmla="*/ 2692998 w 6857455"/>
              <a:gd name="connsiteY137" fmla="*/ 503038 h 874716"/>
              <a:gd name="connsiteX138" fmla="*/ 2740816 w 6857455"/>
              <a:gd name="connsiteY138" fmla="*/ 499037 h 874716"/>
              <a:gd name="connsiteX139" fmla="*/ 2853596 w 6857455"/>
              <a:gd name="connsiteY139" fmla="*/ 540187 h 874716"/>
              <a:gd name="connsiteX140" fmla="*/ 2966565 w 6857455"/>
              <a:gd name="connsiteY140" fmla="*/ 554286 h 874716"/>
              <a:gd name="connsiteX141" fmla="*/ 3028671 w 6857455"/>
              <a:gd name="connsiteY141" fmla="*/ 554094 h 874716"/>
              <a:gd name="connsiteX142" fmla="*/ 3073059 w 6857455"/>
              <a:gd name="connsiteY142" fmla="*/ 564192 h 874716"/>
              <a:gd name="connsiteX143" fmla="*/ 3182219 w 6857455"/>
              <a:gd name="connsiteY143" fmla="*/ 594862 h 874716"/>
              <a:gd name="connsiteX144" fmla="*/ 3233656 w 6857455"/>
              <a:gd name="connsiteY144" fmla="*/ 599625 h 874716"/>
              <a:gd name="connsiteX145" fmla="*/ 3288332 w 6857455"/>
              <a:gd name="connsiteY145" fmla="*/ 609914 h 874716"/>
              <a:gd name="connsiteX146" fmla="*/ 3423591 w 6857455"/>
              <a:gd name="connsiteY146" fmla="*/ 656015 h 874716"/>
              <a:gd name="connsiteX147" fmla="*/ 3534084 w 6857455"/>
              <a:gd name="connsiteY147" fmla="*/ 653349 h 874716"/>
              <a:gd name="connsiteX148" fmla="*/ 3604571 w 6857455"/>
              <a:gd name="connsiteY148" fmla="*/ 653918 h 874716"/>
              <a:gd name="connsiteX149" fmla="*/ 3688586 w 6857455"/>
              <a:gd name="connsiteY149" fmla="*/ 669160 h 874716"/>
              <a:gd name="connsiteX150" fmla="*/ 3757358 w 6857455"/>
              <a:gd name="connsiteY150" fmla="*/ 691450 h 874716"/>
              <a:gd name="connsiteX151" fmla="*/ 3852421 w 6857455"/>
              <a:gd name="connsiteY151" fmla="*/ 709167 h 874716"/>
              <a:gd name="connsiteX152" fmla="*/ 3947104 w 6857455"/>
              <a:gd name="connsiteY152" fmla="*/ 743267 h 874716"/>
              <a:gd name="connsiteX153" fmla="*/ 4013208 w 6857455"/>
              <a:gd name="connsiteY153" fmla="*/ 769367 h 874716"/>
              <a:gd name="connsiteX154" fmla="*/ 4105222 w 6857455"/>
              <a:gd name="connsiteY154" fmla="*/ 792418 h 874716"/>
              <a:gd name="connsiteX155" fmla="*/ 4246006 w 6857455"/>
              <a:gd name="connsiteY155" fmla="*/ 808610 h 874716"/>
              <a:gd name="connsiteX156" fmla="*/ 4310779 w 6857455"/>
              <a:gd name="connsiteY156" fmla="*/ 810326 h 874716"/>
              <a:gd name="connsiteX157" fmla="*/ 4413272 w 6857455"/>
              <a:gd name="connsiteY157" fmla="*/ 848235 h 874716"/>
              <a:gd name="connsiteX158" fmla="*/ 4457087 w 6857455"/>
              <a:gd name="connsiteY158" fmla="*/ 866524 h 874716"/>
              <a:gd name="connsiteX159" fmla="*/ 4496523 w 6857455"/>
              <a:gd name="connsiteY159" fmla="*/ 851284 h 874716"/>
              <a:gd name="connsiteX160" fmla="*/ 4522050 w 6857455"/>
              <a:gd name="connsiteY160" fmla="*/ 833757 h 874716"/>
              <a:gd name="connsiteX161" fmla="*/ 4602824 w 6857455"/>
              <a:gd name="connsiteY161" fmla="*/ 848618 h 874716"/>
              <a:gd name="connsiteX162" fmla="*/ 4688553 w 6857455"/>
              <a:gd name="connsiteY162" fmla="*/ 864238 h 874716"/>
              <a:gd name="connsiteX163" fmla="*/ 4749895 w 6857455"/>
              <a:gd name="connsiteY163" fmla="*/ 874716 h 874716"/>
              <a:gd name="connsiteX164" fmla="*/ 4826480 w 6857455"/>
              <a:gd name="connsiteY164" fmla="*/ 866334 h 874716"/>
              <a:gd name="connsiteX165" fmla="*/ 4886870 w 6857455"/>
              <a:gd name="connsiteY165" fmla="*/ 862906 h 874716"/>
              <a:gd name="connsiteX166" fmla="*/ 4935639 w 6857455"/>
              <a:gd name="connsiteY166" fmla="*/ 853190 h 874716"/>
              <a:gd name="connsiteX167" fmla="*/ 4952784 w 6857455"/>
              <a:gd name="connsiteY167" fmla="*/ 847473 h 874716"/>
              <a:gd name="connsiteX168" fmla="*/ 5088617 w 6857455"/>
              <a:gd name="connsiteY168" fmla="*/ 802896 h 874716"/>
              <a:gd name="connsiteX169" fmla="*/ 5233781 w 6857455"/>
              <a:gd name="connsiteY169" fmla="*/ 767271 h 874716"/>
              <a:gd name="connsiteX170" fmla="*/ 5327893 w 6857455"/>
              <a:gd name="connsiteY170" fmla="*/ 789752 h 874716"/>
              <a:gd name="connsiteX171" fmla="*/ 5362946 w 6857455"/>
              <a:gd name="connsiteY171" fmla="*/ 789370 h 874716"/>
              <a:gd name="connsiteX172" fmla="*/ 5524115 w 6857455"/>
              <a:gd name="connsiteY172" fmla="*/ 794514 h 874716"/>
              <a:gd name="connsiteX173" fmla="*/ 5552500 w 6857455"/>
              <a:gd name="connsiteY173" fmla="*/ 800038 h 874716"/>
              <a:gd name="connsiteX174" fmla="*/ 5705857 w 6857455"/>
              <a:gd name="connsiteY174" fmla="*/ 777367 h 874716"/>
              <a:gd name="connsiteX175" fmla="*/ 5761485 w 6857455"/>
              <a:gd name="connsiteY175" fmla="*/ 773557 h 874716"/>
              <a:gd name="connsiteX176" fmla="*/ 5812731 w 6857455"/>
              <a:gd name="connsiteY176" fmla="*/ 767271 h 874716"/>
              <a:gd name="connsiteX177" fmla="*/ 5884361 w 6857455"/>
              <a:gd name="connsiteY177" fmla="*/ 765747 h 874716"/>
              <a:gd name="connsiteX178" fmla="*/ 5958660 w 6857455"/>
              <a:gd name="connsiteY178" fmla="*/ 768605 h 874716"/>
              <a:gd name="connsiteX179" fmla="*/ 6041528 w 6857455"/>
              <a:gd name="connsiteY179" fmla="*/ 768033 h 874716"/>
              <a:gd name="connsiteX180" fmla="*/ 6074297 w 6857455"/>
              <a:gd name="connsiteY180" fmla="*/ 763081 h 874716"/>
              <a:gd name="connsiteX181" fmla="*/ 6162880 w 6857455"/>
              <a:gd name="connsiteY181" fmla="*/ 766509 h 874716"/>
              <a:gd name="connsiteX182" fmla="*/ 6209364 w 6857455"/>
              <a:gd name="connsiteY182" fmla="*/ 760795 h 874716"/>
              <a:gd name="connsiteX183" fmla="*/ 6285948 w 6857455"/>
              <a:gd name="connsiteY183" fmla="*/ 759651 h 874716"/>
              <a:gd name="connsiteX184" fmla="*/ 6310905 w 6857455"/>
              <a:gd name="connsiteY184" fmla="*/ 758316 h 874716"/>
              <a:gd name="connsiteX185" fmla="*/ 6333194 w 6857455"/>
              <a:gd name="connsiteY185" fmla="*/ 757554 h 874716"/>
              <a:gd name="connsiteX186" fmla="*/ 6409586 w 6857455"/>
              <a:gd name="connsiteY186" fmla="*/ 773177 h 874716"/>
              <a:gd name="connsiteX187" fmla="*/ 6477407 w 6857455"/>
              <a:gd name="connsiteY187" fmla="*/ 774129 h 874716"/>
              <a:gd name="connsiteX188" fmla="*/ 6596283 w 6857455"/>
              <a:gd name="connsiteY188" fmla="*/ 786703 h 874716"/>
              <a:gd name="connsiteX189" fmla="*/ 6622573 w 6857455"/>
              <a:gd name="connsiteY189" fmla="*/ 782321 h 874716"/>
              <a:gd name="connsiteX190" fmla="*/ 6704872 w 6857455"/>
              <a:gd name="connsiteY190" fmla="*/ 780607 h 874716"/>
              <a:gd name="connsiteX191" fmla="*/ 6751738 w 6857455"/>
              <a:gd name="connsiteY191" fmla="*/ 779273 h 874716"/>
              <a:gd name="connsiteX192" fmla="*/ 6809650 w 6857455"/>
              <a:gd name="connsiteY192" fmla="*/ 788417 h 874716"/>
              <a:gd name="connsiteX193" fmla="*/ 6832976 w 6857455"/>
              <a:gd name="connsiteY193" fmla="*/ 800428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6857455" h="874716">
                <a:moveTo>
                  <a:pt x="6857455" y="804643"/>
                </a:moveTo>
                <a:lnTo>
                  <a:pt x="6857455" y="562246"/>
                </a:lnTo>
                <a:lnTo>
                  <a:pt x="6829178" y="551284"/>
                </a:lnTo>
                <a:cubicBezTo>
                  <a:pt x="6805745" y="539044"/>
                  <a:pt x="6784885" y="521708"/>
                  <a:pt x="6766024" y="500372"/>
                </a:cubicBezTo>
                <a:cubicBezTo>
                  <a:pt x="6755166" y="488179"/>
                  <a:pt x="6746784" y="486845"/>
                  <a:pt x="6734971" y="500944"/>
                </a:cubicBezTo>
                <a:cubicBezTo>
                  <a:pt x="6721257" y="517326"/>
                  <a:pt x="6701634" y="510850"/>
                  <a:pt x="6683915" y="507040"/>
                </a:cubicBezTo>
                <a:cubicBezTo>
                  <a:pt x="6665629" y="503230"/>
                  <a:pt x="6647148" y="499228"/>
                  <a:pt x="6628860" y="495418"/>
                </a:cubicBezTo>
                <a:cubicBezTo>
                  <a:pt x="6615335" y="492752"/>
                  <a:pt x="6601999" y="490466"/>
                  <a:pt x="6588662" y="487227"/>
                </a:cubicBezTo>
                <a:cubicBezTo>
                  <a:pt x="6547133" y="477129"/>
                  <a:pt x="6509794" y="480177"/>
                  <a:pt x="6476074" y="511230"/>
                </a:cubicBezTo>
                <a:cubicBezTo>
                  <a:pt x="6450356" y="535043"/>
                  <a:pt x="6417399" y="542093"/>
                  <a:pt x="6382345" y="534853"/>
                </a:cubicBezTo>
                <a:cubicBezTo>
                  <a:pt x="6377963" y="533901"/>
                  <a:pt x="6372439" y="530091"/>
                  <a:pt x="6369391" y="531615"/>
                </a:cubicBezTo>
                <a:cubicBezTo>
                  <a:pt x="6323479" y="553904"/>
                  <a:pt x="6287092" y="514658"/>
                  <a:pt x="6244799" y="512182"/>
                </a:cubicBezTo>
                <a:cubicBezTo>
                  <a:pt x="6226130" y="511040"/>
                  <a:pt x="6207079" y="496942"/>
                  <a:pt x="6190315" y="485703"/>
                </a:cubicBezTo>
                <a:cubicBezTo>
                  <a:pt x="6167262" y="470271"/>
                  <a:pt x="6146687" y="455412"/>
                  <a:pt x="6115446" y="462270"/>
                </a:cubicBezTo>
                <a:cubicBezTo>
                  <a:pt x="6084203" y="469319"/>
                  <a:pt x="6055627" y="456364"/>
                  <a:pt x="6032194" y="434266"/>
                </a:cubicBezTo>
                <a:cubicBezTo>
                  <a:pt x="6014287" y="417501"/>
                  <a:pt x="5994665" y="415977"/>
                  <a:pt x="5971042" y="420738"/>
                </a:cubicBezTo>
                <a:cubicBezTo>
                  <a:pt x="5941513" y="426645"/>
                  <a:pt x="5910842" y="427027"/>
                  <a:pt x="5880933" y="430646"/>
                </a:cubicBezTo>
                <a:cubicBezTo>
                  <a:pt x="5874454" y="431408"/>
                  <a:pt x="5866265" y="434076"/>
                  <a:pt x="5862452" y="438648"/>
                </a:cubicBezTo>
                <a:cubicBezTo>
                  <a:pt x="5815779" y="495418"/>
                  <a:pt x="5750055" y="495990"/>
                  <a:pt x="5685283" y="498658"/>
                </a:cubicBezTo>
                <a:cubicBezTo>
                  <a:pt x="5646039" y="500372"/>
                  <a:pt x="5606604" y="500372"/>
                  <a:pt x="5567169" y="499420"/>
                </a:cubicBezTo>
                <a:cubicBezTo>
                  <a:pt x="5553832" y="499228"/>
                  <a:pt x="5539736" y="496180"/>
                  <a:pt x="5527923" y="490466"/>
                </a:cubicBezTo>
                <a:cubicBezTo>
                  <a:pt x="5503348" y="478463"/>
                  <a:pt x="5480680" y="462843"/>
                  <a:pt x="5456292" y="450650"/>
                </a:cubicBezTo>
                <a:cubicBezTo>
                  <a:pt x="5447151" y="445886"/>
                  <a:pt x="5435338" y="445696"/>
                  <a:pt x="5424670" y="444934"/>
                </a:cubicBezTo>
                <a:cubicBezTo>
                  <a:pt x="5405809" y="443410"/>
                  <a:pt x="5384854" y="447982"/>
                  <a:pt x="5368662" y="441124"/>
                </a:cubicBezTo>
                <a:cubicBezTo>
                  <a:pt x="5326559" y="423407"/>
                  <a:pt x="5287123" y="427407"/>
                  <a:pt x="5247118" y="444934"/>
                </a:cubicBezTo>
                <a:cubicBezTo>
                  <a:pt x="5191108" y="469509"/>
                  <a:pt x="5138148" y="467605"/>
                  <a:pt x="5088617" y="428742"/>
                </a:cubicBezTo>
                <a:cubicBezTo>
                  <a:pt x="5066328" y="411215"/>
                  <a:pt x="5044609" y="419596"/>
                  <a:pt x="5025750" y="433694"/>
                </a:cubicBezTo>
                <a:cubicBezTo>
                  <a:pt x="5004032" y="450078"/>
                  <a:pt x="4982885" y="454268"/>
                  <a:pt x="4957930" y="442268"/>
                </a:cubicBezTo>
                <a:cubicBezTo>
                  <a:pt x="4952404" y="439600"/>
                  <a:pt x="4944594" y="440933"/>
                  <a:pt x="4938116" y="441886"/>
                </a:cubicBezTo>
                <a:cubicBezTo>
                  <a:pt x="4901158" y="446648"/>
                  <a:pt x="4864009" y="454650"/>
                  <a:pt x="4833910" y="421693"/>
                </a:cubicBezTo>
                <a:cubicBezTo>
                  <a:pt x="4828004" y="415214"/>
                  <a:pt x="4818097" y="412549"/>
                  <a:pt x="4810095" y="408167"/>
                </a:cubicBezTo>
                <a:cubicBezTo>
                  <a:pt x="4776566" y="390258"/>
                  <a:pt x="4777900" y="391974"/>
                  <a:pt x="4747991" y="413691"/>
                </a:cubicBezTo>
                <a:cubicBezTo>
                  <a:pt x="4732369" y="425121"/>
                  <a:pt x="4710842" y="436742"/>
                  <a:pt x="4692745" y="435790"/>
                </a:cubicBezTo>
                <a:cubicBezTo>
                  <a:pt x="4583584" y="430075"/>
                  <a:pt x="4479758" y="457508"/>
                  <a:pt x="4375933" y="483417"/>
                </a:cubicBezTo>
                <a:cubicBezTo>
                  <a:pt x="4311923" y="499420"/>
                  <a:pt x="4249436" y="500372"/>
                  <a:pt x="4185426" y="484179"/>
                </a:cubicBezTo>
                <a:cubicBezTo>
                  <a:pt x="4139133" y="472367"/>
                  <a:pt x="4095315" y="491800"/>
                  <a:pt x="4052072" y="505134"/>
                </a:cubicBezTo>
                <a:cubicBezTo>
                  <a:pt x="4043117" y="507799"/>
                  <a:pt x="4034735" y="518278"/>
                  <a:pt x="4029973" y="527233"/>
                </a:cubicBezTo>
                <a:cubicBezTo>
                  <a:pt x="4012826" y="558858"/>
                  <a:pt x="3984441" y="563810"/>
                  <a:pt x="3948626" y="550666"/>
                </a:cubicBezTo>
                <a:cubicBezTo>
                  <a:pt x="3920241" y="540377"/>
                  <a:pt x="3894332" y="526661"/>
                  <a:pt x="3871280" y="502275"/>
                </a:cubicBezTo>
                <a:cubicBezTo>
                  <a:pt x="3844229" y="473701"/>
                  <a:pt x="3816224" y="441124"/>
                  <a:pt x="3774312" y="429122"/>
                </a:cubicBezTo>
                <a:cubicBezTo>
                  <a:pt x="3756214" y="423979"/>
                  <a:pt x="3740593" y="423217"/>
                  <a:pt x="3721543" y="428552"/>
                </a:cubicBezTo>
                <a:cubicBezTo>
                  <a:pt x="3684583" y="438837"/>
                  <a:pt x="3647436" y="446078"/>
                  <a:pt x="3612763" y="414263"/>
                </a:cubicBezTo>
                <a:cubicBezTo>
                  <a:pt x="3593712" y="396736"/>
                  <a:pt x="3567994" y="385496"/>
                  <a:pt x="3537323" y="389878"/>
                </a:cubicBezTo>
                <a:cubicBezTo>
                  <a:pt x="3499031" y="395402"/>
                  <a:pt x="3464168" y="381496"/>
                  <a:pt x="3431593" y="360921"/>
                </a:cubicBezTo>
                <a:cubicBezTo>
                  <a:pt x="3419971" y="353491"/>
                  <a:pt x="3405682" y="349301"/>
                  <a:pt x="3392158" y="345681"/>
                </a:cubicBezTo>
                <a:cubicBezTo>
                  <a:pt x="3360915" y="337298"/>
                  <a:pt x="3329480" y="329868"/>
                  <a:pt x="3297856" y="323010"/>
                </a:cubicBezTo>
                <a:cubicBezTo>
                  <a:pt x="3271948" y="317296"/>
                  <a:pt x="3245849" y="313104"/>
                  <a:pt x="3219748" y="308151"/>
                </a:cubicBezTo>
                <a:cubicBezTo>
                  <a:pt x="3191173" y="302817"/>
                  <a:pt x="3168502" y="290433"/>
                  <a:pt x="3156692" y="261668"/>
                </a:cubicBezTo>
                <a:cubicBezTo>
                  <a:pt x="3152882" y="252524"/>
                  <a:pt x="3143737" y="245283"/>
                  <a:pt x="3136497" y="237663"/>
                </a:cubicBezTo>
                <a:cubicBezTo>
                  <a:pt x="3131355" y="232139"/>
                  <a:pt x="3124495" y="227947"/>
                  <a:pt x="3119733" y="222233"/>
                </a:cubicBezTo>
                <a:cubicBezTo>
                  <a:pt x="3094776" y="192132"/>
                  <a:pt x="3070201" y="161843"/>
                  <a:pt x="3045436" y="131742"/>
                </a:cubicBezTo>
                <a:cubicBezTo>
                  <a:pt x="3042958" y="128884"/>
                  <a:pt x="3040292" y="125455"/>
                  <a:pt x="3037054" y="124121"/>
                </a:cubicBezTo>
                <a:cubicBezTo>
                  <a:pt x="3003525" y="110215"/>
                  <a:pt x="2969614" y="97070"/>
                  <a:pt x="2936466" y="82400"/>
                </a:cubicBezTo>
                <a:cubicBezTo>
                  <a:pt x="2923702" y="76686"/>
                  <a:pt x="2910558" y="69637"/>
                  <a:pt x="2901031" y="59731"/>
                </a:cubicBezTo>
                <a:cubicBezTo>
                  <a:pt x="2879314" y="37250"/>
                  <a:pt x="2859502" y="12866"/>
                  <a:pt x="2828259" y="3149"/>
                </a:cubicBezTo>
                <a:cubicBezTo>
                  <a:pt x="2819114" y="293"/>
                  <a:pt x="2808256" y="-1231"/>
                  <a:pt x="2799492" y="1245"/>
                </a:cubicBezTo>
                <a:cubicBezTo>
                  <a:pt x="2763867" y="11532"/>
                  <a:pt x="2729005" y="24296"/>
                  <a:pt x="2693570" y="35154"/>
                </a:cubicBezTo>
                <a:cubicBezTo>
                  <a:pt x="2671092" y="41823"/>
                  <a:pt x="2650707" y="49825"/>
                  <a:pt x="2639847" y="73448"/>
                </a:cubicBezTo>
                <a:cubicBezTo>
                  <a:pt x="2636801" y="80114"/>
                  <a:pt x="2628226" y="87354"/>
                  <a:pt x="2621178" y="88688"/>
                </a:cubicBezTo>
                <a:cubicBezTo>
                  <a:pt x="2575839" y="97260"/>
                  <a:pt x="2531069" y="101451"/>
                  <a:pt x="2489348" y="72304"/>
                </a:cubicBezTo>
                <a:cubicBezTo>
                  <a:pt x="2480585" y="66017"/>
                  <a:pt x="2464201" y="66017"/>
                  <a:pt x="2452580" y="68683"/>
                </a:cubicBezTo>
                <a:cubicBezTo>
                  <a:pt x="2407811" y="78590"/>
                  <a:pt x="2365328" y="82020"/>
                  <a:pt x="2326464" y="50395"/>
                </a:cubicBezTo>
                <a:cubicBezTo>
                  <a:pt x="2321892" y="46585"/>
                  <a:pt x="2307224" y="50015"/>
                  <a:pt x="2300365" y="54777"/>
                </a:cubicBezTo>
                <a:cubicBezTo>
                  <a:pt x="2234259" y="101261"/>
                  <a:pt x="2198064" y="102405"/>
                  <a:pt x="2130434" y="58397"/>
                </a:cubicBezTo>
                <a:cubicBezTo>
                  <a:pt x="2126052" y="55539"/>
                  <a:pt x="2120337" y="52301"/>
                  <a:pt x="2118621" y="47919"/>
                </a:cubicBezTo>
                <a:cubicBezTo>
                  <a:pt x="2107001" y="19914"/>
                  <a:pt x="2082236" y="19152"/>
                  <a:pt x="2057659" y="16866"/>
                </a:cubicBezTo>
                <a:cubicBezTo>
                  <a:pt x="2030608" y="14390"/>
                  <a:pt x="2003555" y="11152"/>
                  <a:pt x="1976314" y="8865"/>
                </a:cubicBezTo>
                <a:cubicBezTo>
                  <a:pt x="1971550" y="8483"/>
                  <a:pt x="1966216" y="10007"/>
                  <a:pt x="1961454" y="11724"/>
                </a:cubicBezTo>
                <a:cubicBezTo>
                  <a:pt x="1943165" y="18010"/>
                  <a:pt x="1925449" y="27154"/>
                  <a:pt x="1906588" y="30964"/>
                </a:cubicBezTo>
                <a:cubicBezTo>
                  <a:pt x="1865821" y="39156"/>
                  <a:pt x="1826385" y="55539"/>
                  <a:pt x="1783330" y="48871"/>
                </a:cubicBezTo>
                <a:cubicBezTo>
                  <a:pt x="1775902" y="47729"/>
                  <a:pt x="1767327" y="53253"/>
                  <a:pt x="1759327" y="55349"/>
                </a:cubicBezTo>
                <a:cubicBezTo>
                  <a:pt x="1744849" y="58969"/>
                  <a:pt x="1730750" y="64111"/>
                  <a:pt x="1716082" y="65445"/>
                </a:cubicBezTo>
                <a:cubicBezTo>
                  <a:pt x="1677218" y="68875"/>
                  <a:pt x="1637975" y="71924"/>
                  <a:pt x="1598920" y="72114"/>
                </a:cubicBezTo>
                <a:cubicBezTo>
                  <a:pt x="1580061" y="72304"/>
                  <a:pt x="1561201" y="65065"/>
                  <a:pt x="1542150" y="62207"/>
                </a:cubicBezTo>
                <a:cubicBezTo>
                  <a:pt x="1533578" y="60873"/>
                  <a:pt x="1519669" y="58587"/>
                  <a:pt x="1516813" y="62779"/>
                </a:cubicBezTo>
                <a:cubicBezTo>
                  <a:pt x="1494714" y="94592"/>
                  <a:pt x="1463661" y="88496"/>
                  <a:pt x="1432228" y="88116"/>
                </a:cubicBezTo>
                <a:cubicBezTo>
                  <a:pt x="1362884" y="87354"/>
                  <a:pt x="1295826" y="60493"/>
                  <a:pt x="1224765" y="71924"/>
                </a:cubicBezTo>
                <a:cubicBezTo>
                  <a:pt x="1204191" y="75162"/>
                  <a:pt x="1181330" y="62397"/>
                  <a:pt x="1159231" y="58207"/>
                </a:cubicBezTo>
                <a:cubicBezTo>
                  <a:pt x="1147801" y="56111"/>
                  <a:pt x="1135228" y="53633"/>
                  <a:pt x="1124370" y="56301"/>
                </a:cubicBezTo>
                <a:cubicBezTo>
                  <a:pt x="1107605" y="60493"/>
                  <a:pt x="1091411" y="68113"/>
                  <a:pt x="1075600" y="75542"/>
                </a:cubicBezTo>
                <a:cubicBezTo>
                  <a:pt x="1046261" y="89258"/>
                  <a:pt x="1016162" y="89258"/>
                  <a:pt x="986633" y="79162"/>
                </a:cubicBezTo>
                <a:cubicBezTo>
                  <a:pt x="944722" y="64873"/>
                  <a:pt x="903193" y="64873"/>
                  <a:pt x="861089" y="76304"/>
                </a:cubicBezTo>
                <a:cubicBezTo>
                  <a:pt x="826990" y="85638"/>
                  <a:pt x="791935" y="92116"/>
                  <a:pt x="759168" y="104689"/>
                </a:cubicBezTo>
                <a:cubicBezTo>
                  <a:pt x="744689" y="110215"/>
                  <a:pt x="732497" y="126597"/>
                  <a:pt x="723735" y="140696"/>
                </a:cubicBezTo>
                <a:cubicBezTo>
                  <a:pt x="706018" y="169271"/>
                  <a:pt x="674013" y="169081"/>
                  <a:pt x="647532" y="147934"/>
                </a:cubicBezTo>
                <a:cubicBezTo>
                  <a:pt x="619717" y="125645"/>
                  <a:pt x="584664" y="112501"/>
                  <a:pt x="552659" y="95926"/>
                </a:cubicBezTo>
                <a:cubicBezTo>
                  <a:pt x="549993" y="94592"/>
                  <a:pt x="545039" y="96116"/>
                  <a:pt x="541800" y="97640"/>
                </a:cubicBezTo>
                <a:cubicBezTo>
                  <a:pt x="488649" y="122407"/>
                  <a:pt x="433593" y="126979"/>
                  <a:pt x="375107" y="123169"/>
                </a:cubicBezTo>
                <a:cubicBezTo>
                  <a:pt x="341960" y="121073"/>
                  <a:pt x="307289" y="137076"/>
                  <a:pt x="273567" y="145458"/>
                </a:cubicBezTo>
                <a:cubicBezTo>
                  <a:pt x="269757" y="146410"/>
                  <a:pt x="266519" y="151174"/>
                  <a:pt x="264043" y="154792"/>
                </a:cubicBezTo>
                <a:cubicBezTo>
                  <a:pt x="240228" y="190800"/>
                  <a:pt x="208223" y="200706"/>
                  <a:pt x="169360" y="177273"/>
                </a:cubicBezTo>
                <a:cubicBezTo>
                  <a:pt x="143643" y="161651"/>
                  <a:pt x="118114" y="158032"/>
                  <a:pt x="89347" y="157460"/>
                </a:cubicBezTo>
                <a:cubicBezTo>
                  <a:pt x="71059" y="157078"/>
                  <a:pt x="52962" y="147934"/>
                  <a:pt x="34291" y="145268"/>
                </a:cubicBezTo>
                <a:lnTo>
                  <a:pt x="0" y="142056"/>
                </a:lnTo>
                <a:lnTo>
                  <a:pt x="0" y="849556"/>
                </a:lnTo>
                <a:lnTo>
                  <a:pt x="60652" y="844783"/>
                </a:lnTo>
                <a:cubicBezTo>
                  <a:pt x="80251" y="839473"/>
                  <a:pt x="99446" y="832043"/>
                  <a:pt x="119068" y="827281"/>
                </a:cubicBezTo>
                <a:cubicBezTo>
                  <a:pt x="137355" y="822899"/>
                  <a:pt x="154501" y="812802"/>
                  <a:pt x="171840" y="804420"/>
                </a:cubicBezTo>
                <a:cubicBezTo>
                  <a:pt x="204985" y="788417"/>
                  <a:pt x="240420" y="798514"/>
                  <a:pt x="274329" y="794324"/>
                </a:cubicBezTo>
                <a:cubicBezTo>
                  <a:pt x="285188" y="792990"/>
                  <a:pt x="296046" y="791466"/>
                  <a:pt x="306715" y="788798"/>
                </a:cubicBezTo>
                <a:cubicBezTo>
                  <a:pt x="335864" y="781749"/>
                  <a:pt x="365583" y="775653"/>
                  <a:pt x="393967" y="765937"/>
                </a:cubicBezTo>
                <a:cubicBezTo>
                  <a:pt x="426165" y="755078"/>
                  <a:pt x="457028" y="740600"/>
                  <a:pt x="493793" y="725549"/>
                </a:cubicBezTo>
                <a:cubicBezTo>
                  <a:pt x="506557" y="729360"/>
                  <a:pt x="526180" y="739648"/>
                  <a:pt x="546373" y="740600"/>
                </a:cubicBezTo>
                <a:cubicBezTo>
                  <a:pt x="611337" y="743838"/>
                  <a:pt x="672107" y="726121"/>
                  <a:pt x="730211" y="698116"/>
                </a:cubicBezTo>
                <a:cubicBezTo>
                  <a:pt x="747927" y="689734"/>
                  <a:pt x="766980" y="684210"/>
                  <a:pt x="784889" y="676018"/>
                </a:cubicBezTo>
                <a:cubicBezTo>
                  <a:pt x="791173" y="673161"/>
                  <a:pt x="799365" y="667065"/>
                  <a:pt x="800509" y="661349"/>
                </a:cubicBezTo>
                <a:cubicBezTo>
                  <a:pt x="807175" y="628201"/>
                  <a:pt x="831942" y="628772"/>
                  <a:pt x="857661" y="626868"/>
                </a:cubicBezTo>
                <a:cubicBezTo>
                  <a:pt x="888332" y="624582"/>
                  <a:pt x="918621" y="619248"/>
                  <a:pt x="949102" y="614676"/>
                </a:cubicBezTo>
                <a:cubicBezTo>
                  <a:pt x="953104" y="614104"/>
                  <a:pt x="956722" y="610104"/>
                  <a:pt x="960342" y="607435"/>
                </a:cubicBezTo>
                <a:cubicBezTo>
                  <a:pt x="965867" y="603435"/>
                  <a:pt x="971011" y="597339"/>
                  <a:pt x="977109" y="595815"/>
                </a:cubicBezTo>
                <a:cubicBezTo>
                  <a:pt x="1008350" y="588385"/>
                  <a:pt x="1039783" y="582099"/>
                  <a:pt x="1071218" y="575240"/>
                </a:cubicBezTo>
                <a:cubicBezTo>
                  <a:pt x="1078266" y="573716"/>
                  <a:pt x="1085505" y="571812"/>
                  <a:pt x="1091983" y="568764"/>
                </a:cubicBezTo>
                <a:cubicBezTo>
                  <a:pt x="1098079" y="565906"/>
                  <a:pt x="1103223" y="560952"/>
                  <a:pt x="1109321" y="557904"/>
                </a:cubicBezTo>
                <a:cubicBezTo>
                  <a:pt x="1125892" y="549714"/>
                  <a:pt x="1142851" y="542093"/>
                  <a:pt x="1162279" y="532949"/>
                </a:cubicBezTo>
                <a:cubicBezTo>
                  <a:pt x="1173138" y="550094"/>
                  <a:pt x="1187810" y="540377"/>
                  <a:pt x="1206097" y="532187"/>
                </a:cubicBezTo>
                <a:cubicBezTo>
                  <a:pt x="1224765" y="523805"/>
                  <a:pt x="1246292" y="521137"/>
                  <a:pt x="1266867" y="518088"/>
                </a:cubicBezTo>
                <a:cubicBezTo>
                  <a:pt x="1304588" y="512564"/>
                  <a:pt x="1342499" y="509134"/>
                  <a:pt x="1380219" y="504182"/>
                </a:cubicBezTo>
                <a:cubicBezTo>
                  <a:pt x="1388221" y="503038"/>
                  <a:pt x="1397365" y="500944"/>
                  <a:pt x="1403461" y="496180"/>
                </a:cubicBezTo>
                <a:cubicBezTo>
                  <a:pt x="1445181" y="464175"/>
                  <a:pt x="1495858" y="455222"/>
                  <a:pt x="1544054" y="458268"/>
                </a:cubicBezTo>
                <a:cubicBezTo>
                  <a:pt x="1581965" y="460557"/>
                  <a:pt x="1619114" y="462270"/>
                  <a:pt x="1656644" y="459032"/>
                </a:cubicBezTo>
                <a:cubicBezTo>
                  <a:pt x="1659502" y="458841"/>
                  <a:pt x="1663312" y="459223"/>
                  <a:pt x="1665406" y="460747"/>
                </a:cubicBezTo>
                <a:cubicBezTo>
                  <a:pt x="1678360" y="470843"/>
                  <a:pt x="1691887" y="471605"/>
                  <a:pt x="1708461" y="473318"/>
                </a:cubicBezTo>
                <a:cubicBezTo>
                  <a:pt x="1731894" y="475797"/>
                  <a:pt x="1753421" y="474081"/>
                  <a:pt x="1775140" y="469891"/>
                </a:cubicBezTo>
                <a:cubicBezTo>
                  <a:pt x="1790952" y="466843"/>
                  <a:pt x="1806953" y="460557"/>
                  <a:pt x="1821051" y="452554"/>
                </a:cubicBezTo>
                <a:cubicBezTo>
                  <a:pt x="1840672" y="441314"/>
                  <a:pt x="1859535" y="436934"/>
                  <a:pt x="1878203" y="451792"/>
                </a:cubicBezTo>
                <a:cubicBezTo>
                  <a:pt x="1898396" y="467605"/>
                  <a:pt x="1921257" y="462081"/>
                  <a:pt x="1943547" y="462651"/>
                </a:cubicBezTo>
                <a:cubicBezTo>
                  <a:pt x="1953262" y="462843"/>
                  <a:pt x="1963550" y="462461"/>
                  <a:pt x="1972884" y="464937"/>
                </a:cubicBezTo>
                <a:cubicBezTo>
                  <a:pt x="1999935" y="471987"/>
                  <a:pt x="2026036" y="482655"/>
                  <a:pt x="2053469" y="487417"/>
                </a:cubicBezTo>
                <a:cubicBezTo>
                  <a:pt x="2068710" y="490084"/>
                  <a:pt x="2085664" y="485321"/>
                  <a:pt x="2101477" y="481893"/>
                </a:cubicBezTo>
                <a:cubicBezTo>
                  <a:pt x="2117479" y="478273"/>
                  <a:pt x="2133290" y="472749"/>
                  <a:pt x="2148722" y="467033"/>
                </a:cubicBezTo>
                <a:cubicBezTo>
                  <a:pt x="2159199" y="463223"/>
                  <a:pt x="2170629" y="459603"/>
                  <a:pt x="2179011" y="452744"/>
                </a:cubicBezTo>
                <a:cubicBezTo>
                  <a:pt x="2198064" y="437124"/>
                  <a:pt x="2217685" y="434455"/>
                  <a:pt x="2240165" y="442648"/>
                </a:cubicBezTo>
                <a:cubicBezTo>
                  <a:pt x="2243593" y="443982"/>
                  <a:pt x="2247594" y="443982"/>
                  <a:pt x="2251404" y="444172"/>
                </a:cubicBezTo>
                <a:cubicBezTo>
                  <a:pt x="2312370" y="448172"/>
                  <a:pt x="2373330" y="450650"/>
                  <a:pt x="2433912" y="456746"/>
                </a:cubicBezTo>
                <a:cubicBezTo>
                  <a:pt x="2458485" y="459223"/>
                  <a:pt x="2482107" y="470081"/>
                  <a:pt x="2506302" y="476939"/>
                </a:cubicBezTo>
                <a:cubicBezTo>
                  <a:pt x="2511256" y="478273"/>
                  <a:pt x="2516783" y="480369"/>
                  <a:pt x="2521735" y="479415"/>
                </a:cubicBezTo>
                <a:cubicBezTo>
                  <a:pt x="2575647" y="469891"/>
                  <a:pt x="2626132" y="483797"/>
                  <a:pt x="2675854" y="502086"/>
                </a:cubicBezTo>
                <a:cubicBezTo>
                  <a:pt x="2680996" y="503992"/>
                  <a:pt x="2687282" y="503419"/>
                  <a:pt x="2692998" y="503038"/>
                </a:cubicBezTo>
                <a:cubicBezTo>
                  <a:pt x="2709003" y="501706"/>
                  <a:pt x="2726337" y="495038"/>
                  <a:pt x="2740816" y="499037"/>
                </a:cubicBezTo>
                <a:cubicBezTo>
                  <a:pt x="2779297" y="510088"/>
                  <a:pt x="2817398" y="523423"/>
                  <a:pt x="2853596" y="540187"/>
                </a:cubicBezTo>
                <a:cubicBezTo>
                  <a:pt x="2890365" y="557142"/>
                  <a:pt x="2924464" y="571430"/>
                  <a:pt x="2966565" y="554286"/>
                </a:cubicBezTo>
                <a:cubicBezTo>
                  <a:pt x="2984472" y="547045"/>
                  <a:pt x="3008095" y="552190"/>
                  <a:pt x="3028671" y="554094"/>
                </a:cubicBezTo>
                <a:cubicBezTo>
                  <a:pt x="3043720" y="555618"/>
                  <a:pt x="3058198" y="564192"/>
                  <a:pt x="3073059" y="564192"/>
                </a:cubicBezTo>
                <a:cubicBezTo>
                  <a:pt x="3112686" y="564192"/>
                  <a:pt x="3147927" y="574288"/>
                  <a:pt x="3182219" y="594862"/>
                </a:cubicBezTo>
                <a:cubicBezTo>
                  <a:pt x="3195557" y="602863"/>
                  <a:pt x="3216322" y="597529"/>
                  <a:pt x="3233656" y="599625"/>
                </a:cubicBezTo>
                <a:cubicBezTo>
                  <a:pt x="3251947" y="602101"/>
                  <a:pt x="3270804" y="604387"/>
                  <a:pt x="3288332" y="609914"/>
                </a:cubicBezTo>
                <a:cubicBezTo>
                  <a:pt x="3333672" y="624392"/>
                  <a:pt x="3378441" y="640774"/>
                  <a:pt x="3423591" y="656015"/>
                </a:cubicBezTo>
                <a:cubicBezTo>
                  <a:pt x="3460738" y="668590"/>
                  <a:pt x="3497317" y="658683"/>
                  <a:pt x="3534084" y="653349"/>
                </a:cubicBezTo>
                <a:cubicBezTo>
                  <a:pt x="3557137" y="649919"/>
                  <a:pt x="3578662" y="641727"/>
                  <a:pt x="3604571" y="653918"/>
                </a:cubicBezTo>
                <a:cubicBezTo>
                  <a:pt x="3629338" y="665541"/>
                  <a:pt x="3660771" y="662873"/>
                  <a:pt x="3688586" y="669160"/>
                </a:cubicBezTo>
                <a:cubicBezTo>
                  <a:pt x="3712020" y="674494"/>
                  <a:pt x="3734687" y="683068"/>
                  <a:pt x="3757358" y="691450"/>
                </a:cubicBezTo>
                <a:cubicBezTo>
                  <a:pt x="3788221" y="702881"/>
                  <a:pt x="3818700" y="714881"/>
                  <a:pt x="3852421" y="709167"/>
                </a:cubicBezTo>
                <a:cubicBezTo>
                  <a:pt x="3890714" y="702689"/>
                  <a:pt x="3917001" y="727073"/>
                  <a:pt x="3947104" y="743267"/>
                </a:cubicBezTo>
                <a:cubicBezTo>
                  <a:pt x="3967869" y="754316"/>
                  <a:pt x="3990538" y="762509"/>
                  <a:pt x="4013208" y="769367"/>
                </a:cubicBezTo>
                <a:cubicBezTo>
                  <a:pt x="4043497" y="778321"/>
                  <a:pt x="4074740" y="783655"/>
                  <a:pt x="4105222" y="792418"/>
                </a:cubicBezTo>
                <a:cubicBezTo>
                  <a:pt x="4151325" y="805561"/>
                  <a:pt x="4198001" y="815850"/>
                  <a:pt x="4246006" y="808610"/>
                </a:cubicBezTo>
                <a:cubicBezTo>
                  <a:pt x="4268105" y="805372"/>
                  <a:pt x="4288682" y="805561"/>
                  <a:pt x="4310779" y="810326"/>
                </a:cubicBezTo>
                <a:cubicBezTo>
                  <a:pt x="4346974" y="818136"/>
                  <a:pt x="4384123" y="819089"/>
                  <a:pt x="4413272" y="848235"/>
                </a:cubicBezTo>
                <a:cubicBezTo>
                  <a:pt x="4423558" y="858524"/>
                  <a:pt x="4442037" y="861190"/>
                  <a:pt x="4457087" y="866524"/>
                </a:cubicBezTo>
                <a:cubicBezTo>
                  <a:pt x="4474424" y="872812"/>
                  <a:pt x="4487186" y="869572"/>
                  <a:pt x="4496523" y="851284"/>
                </a:cubicBezTo>
                <a:cubicBezTo>
                  <a:pt x="4500713" y="843093"/>
                  <a:pt x="4512715" y="835091"/>
                  <a:pt x="4522050" y="833757"/>
                </a:cubicBezTo>
                <a:cubicBezTo>
                  <a:pt x="4550055" y="829757"/>
                  <a:pt x="4575773" y="835663"/>
                  <a:pt x="4602824" y="848618"/>
                </a:cubicBezTo>
                <a:cubicBezTo>
                  <a:pt x="4628161" y="860810"/>
                  <a:pt x="4659786" y="859476"/>
                  <a:pt x="4688553" y="864238"/>
                </a:cubicBezTo>
                <a:cubicBezTo>
                  <a:pt x="4708936" y="867668"/>
                  <a:pt x="4729321" y="874716"/>
                  <a:pt x="4749895" y="874716"/>
                </a:cubicBezTo>
                <a:cubicBezTo>
                  <a:pt x="4775424" y="874716"/>
                  <a:pt x="4800761" y="868620"/>
                  <a:pt x="4826480" y="866334"/>
                </a:cubicBezTo>
                <a:cubicBezTo>
                  <a:pt x="4846482" y="864430"/>
                  <a:pt x="4866867" y="865192"/>
                  <a:pt x="4886870" y="862906"/>
                </a:cubicBezTo>
                <a:cubicBezTo>
                  <a:pt x="4903254" y="861190"/>
                  <a:pt x="4919447" y="856810"/>
                  <a:pt x="4935639" y="853190"/>
                </a:cubicBezTo>
                <a:cubicBezTo>
                  <a:pt x="4941546" y="851856"/>
                  <a:pt x="4947452" y="846711"/>
                  <a:pt x="4952784" y="847473"/>
                </a:cubicBezTo>
                <a:cubicBezTo>
                  <a:pt x="5005745" y="855666"/>
                  <a:pt x="5043847" y="819089"/>
                  <a:pt x="5088617" y="802896"/>
                </a:cubicBezTo>
                <a:cubicBezTo>
                  <a:pt x="5135672" y="785749"/>
                  <a:pt x="5181204" y="759461"/>
                  <a:pt x="5233781" y="767271"/>
                </a:cubicBezTo>
                <a:cubicBezTo>
                  <a:pt x="5265596" y="772033"/>
                  <a:pt x="5296267" y="783083"/>
                  <a:pt x="5327893" y="789752"/>
                </a:cubicBezTo>
                <a:cubicBezTo>
                  <a:pt x="5339132" y="792038"/>
                  <a:pt x="5351705" y="791656"/>
                  <a:pt x="5362946" y="789370"/>
                </a:cubicBezTo>
                <a:cubicBezTo>
                  <a:pt x="5417240" y="778891"/>
                  <a:pt x="5470771" y="777367"/>
                  <a:pt x="5524115" y="794514"/>
                </a:cubicBezTo>
                <a:cubicBezTo>
                  <a:pt x="5533257" y="797372"/>
                  <a:pt x="5542974" y="800038"/>
                  <a:pt x="5552500" y="800038"/>
                </a:cubicBezTo>
                <a:cubicBezTo>
                  <a:pt x="5604697" y="800038"/>
                  <a:pt x="5655944" y="796038"/>
                  <a:pt x="5705857" y="777367"/>
                </a:cubicBezTo>
                <a:cubicBezTo>
                  <a:pt x="5722622" y="771080"/>
                  <a:pt x="5743006" y="775081"/>
                  <a:pt x="5761485" y="773557"/>
                </a:cubicBezTo>
                <a:cubicBezTo>
                  <a:pt x="5778629" y="772224"/>
                  <a:pt x="5796156" y="771653"/>
                  <a:pt x="5812731" y="767271"/>
                </a:cubicBezTo>
                <a:cubicBezTo>
                  <a:pt x="5836925" y="760795"/>
                  <a:pt x="5859404" y="760033"/>
                  <a:pt x="5884361" y="765747"/>
                </a:cubicBezTo>
                <a:cubicBezTo>
                  <a:pt x="5908174" y="771080"/>
                  <a:pt x="5933892" y="768415"/>
                  <a:pt x="5958660" y="768605"/>
                </a:cubicBezTo>
                <a:cubicBezTo>
                  <a:pt x="5986282" y="768795"/>
                  <a:pt x="6013906" y="768984"/>
                  <a:pt x="6041528" y="768033"/>
                </a:cubicBezTo>
                <a:cubicBezTo>
                  <a:pt x="6052579" y="767653"/>
                  <a:pt x="6065151" y="760033"/>
                  <a:pt x="6074297" y="763081"/>
                </a:cubicBezTo>
                <a:cubicBezTo>
                  <a:pt x="6103824" y="773366"/>
                  <a:pt x="6133353" y="760985"/>
                  <a:pt x="6162880" y="766509"/>
                </a:cubicBezTo>
                <a:cubicBezTo>
                  <a:pt x="6177360" y="769367"/>
                  <a:pt x="6193743" y="761557"/>
                  <a:pt x="6209364" y="760795"/>
                </a:cubicBezTo>
                <a:cubicBezTo>
                  <a:pt x="6234892" y="759461"/>
                  <a:pt x="6260419" y="760033"/>
                  <a:pt x="6285948" y="759651"/>
                </a:cubicBezTo>
                <a:cubicBezTo>
                  <a:pt x="6294330" y="759461"/>
                  <a:pt x="6302523" y="758699"/>
                  <a:pt x="6310905" y="758316"/>
                </a:cubicBezTo>
                <a:cubicBezTo>
                  <a:pt x="6318335" y="757936"/>
                  <a:pt x="6326145" y="756222"/>
                  <a:pt x="6333194" y="757554"/>
                </a:cubicBezTo>
                <a:cubicBezTo>
                  <a:pt x="6358723" y="762318"/>
                  <a:pt x="6383869" y="770129"/>
                  <a:pt x="6409586" y="773177"/>
                </a:cubicBezTo>
                <a:cubicBezTo>
                  <a:pt x="6431875" y="775843"/>
                  <a:pt x="6454928" y="772224"/>
                  <a:pt x="6477407" y="774129"/>
                </a:cubicBezTo>
                <a:cubicBezTo>
                  <a:pt x="6517032" y="777367"/>
                  <a:pt x="6556657" y="783083"/>
                  <a:pt x="6596283" y="786703"/>
                </a:cubicBezTo>
                <a:cubicBezTo>
                  <a:pt x="6604857" y="787465"/>
                  <a:pt x="6613809" y="782701"/>
                  <a:pt x="6622573" y="782321"/>
                </a:cubicBezTo>
                <a:cubicBezTo>
                  <a:pt x="6650006" y="781369"/>
                  <a:pt x="6677439" y="781177"/>
                  <a:pt x="6704872" y="780607"/>
                </a:cubicBezTo>
                <a:cubicBezTo>
                  <a:pt x="6720493" y="780415"/>
                  <a:pt x="6736305" y="780987"/>
                  <a:pt x="6751738" y="779273"/>
                </a:cubicBezTo>
                <a:cubicBezTo>
                  <a:pt x="6772120" y="776987"/>
                  <a:pt x="6790599" y="773557"/>
                  <a:pt x="6809650" y="788417"/>
                </a:cubicBezTo>
                <a:cubicBezTo>
                  <a:pt x="6816984" y="794180"/>
                  <a:pt x="6824819" y="797942"/>
                  <a:pt x="6832976" y="800428"/>
                </a:cubicBez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232" name="Freeform: Shape 9231">
            <a:extLst>
              <a:ext uri="{FF2B5EF4-FFF2-40B4-BE49-F238E27FC236}">
                <a16:creationId xmlns:a16="http://schemas.microsoft.com/office/drawing/2014/main" id="{38C3DB02-606C-40EC-8381-7A29A1ADFA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2403998" y="2991370"/>
            <a:ext cx="6857455" cy="874716"/>
          </a:xfrm>
          <a:custGeom>
            <a:avLst/>
            <a:gdLst>
              <a:gd name="connsiteX0" fmla="*/ 6857455 w 6857455"/>
              <a:gd name="connsiteY0" fmla="*/ 804643 h 874716"/>
              <a:gd name="connsiteX1" fmla="*/ 6857455 w 6857455"/>
              <a:gd name="connsiteY1" fmla="*/ 562246 h 874716"/>
              <a:gd name="connsiteX2" fmla="*/ 6829178 w 6857455"/>
              <a:gd name="connsiteY2" fmla="*/ 551284 h 874716"/>
              <a:gd name="connsiteX3" fmla="*/ 6766024 w 6857455"/>
              <a:gd name="connsiteY3" fmla="*/ 500372 h 874716"/>
              <a:gd name="connsiteX4" fmla="*/ 6734971 w 6857455"/>
              <a:gd name="connsiteY4" fmla="*/ 500944 h 874716"/>
              <a:gd name="connsiteX5" fmla="*/ 6683915 w 6857455"/>
              <a:gd name="connsiteY5" fmla="*/ 507040 h 874716"/>
              <a:gd name="connsiteX6" fmla="*/ 6628860 w 6857455"/>
              <a:gd name="connsiteY6" fmla="*/ 495418 h 874716"/>
              <a:gd name="connsiteX7" fmla="*/ 6588662 w 6857455"/>
              <a:gd name="connsiteY7" fmla="*/ 487227 h 874716"/>
              <a:gd name="connsiteX8" fmla="*/ 6476074 w 6857455"/>
              <a:gd name="connsiteY8" fmla="*/ 511230 h 874716"/>
              <a:gd name="connsiteX9" fmla="*/ 6382345 w 6857455"/>
              <a:gd name="connsiteY9" fmla="*/ 534853 h 874716"/>
              <a:gd name="connsiteX10" fmla="*/ 6369391 w 6857455"/>
              <a:gd name="connsiteY10" fmla="*/ 531615 h 874716"/>
              <a:gd name="connsiteX11" fmla="*/ 6244799 w 6857455"/>
              <a:gd name="connsiteY11" fmla="*/ 512182 h 874716"/>
              <a:gd name="connsiteX12" fmla="*/ 6190315 w 6857455"/>
              <a:gd name="connsiteY12" fmla="*/ 485703 h 874716"/>
              <a:gd name="connsiteX13" fmla="*/ 6115446 w 6857455"/>
              <a:gd name="connsiteY13" fmla="*/ 462270 h 874716"/>
              <a:gd name="connsiteX14" fmla="*/ 6032194 w 6857455"/>
              <a:gd name="connsiteY14" fmla="*/ 434266 h 874716"/>
              <a:gd name="connsiteX15" fmla="*/ 5971042 w 6857455"/>
              <a:gd name="connsiteY15" fmla="*/ 420738 h 874716"/>
              <a:gd name="connsiteX16" fmla="*/ 5880933 w 6857455"/>
              <a:gd name="connsiteY16" fmla="*/ 430646 h 874716"/>
              <a:gd name="connsiteX17" fmla="*/ 5862452 w 6857455"/>
              <a:gd name="connsiteY17" fmla="*/ 438648 h 874716"/>
              <a:gd name="connsiteX18" fmla="*/ 5685283 w 6857455"/>
              <a:gd name="connsiteY18" fmla="*/ 498658 h 874716"/>
              <a:gd name="connsiteX19" fmla="*/ 5567169 w 6857455"/>
              <a:gd name="connsiteY19" fmla="*/ 499420 h 874716"/>
              <a:gd name="connsiteX20" fmla="*/ 5527923 w 6857455"/>
              <a:gd name="connsiteY20" fmla="*/ 490466 h 874716"/>
              <a:gd name="connsiteX21" fmla="*/ 5456292 w 6857455"/>
              <a:gd name="connsiteY21" fmla="*/ 450650 h 874716"/>
              <a:gd name="connsiteX22" fmla="*/ 5424670 w 6857455"/>
              <a:gd name="connsiteY22" fmla="*/ 444934 h 874716"/>
              <a:gd name="connsiteX23" fmla="*/ 5368662 w 6857455"/>
              <a:gd name="connsiteY23" fmla="*/ 441124 h 874716"/>
              <a:gd name="connsiteX24" fmla="*/ 5247118 w 6857455"/>
              <a:gd name="connsiteY24" fmla="*/ 444934 h 874716"/>
              <a:gd name="connsiteX25" fmla="*/ 5088617 w 6857455"/>
              <a:gd name="connsiteY25" fmla="*/ 428742 h 874716"/>
              <a:gd name="connsiteX26" fmla="*/ 5025750 w 6857455"/>
              <a:gd name="connsiteY26" fmla="*/ 433694 h 874716"/>
              <a:gd name="connsiteX27" fmla="*/ 4957930 w 6857455"/>
              <a:gd name="connsiteY27" fmla="*/ 442268 h 874716"/>
              <a:gd name="connsiteX28" fmla="*/ 4938116 w 6857455"/>
              <a:gd name="connsiteY28" fmla="*/ 441886 h 874716"/>
              <a:gd name="connsiteX29" fmla="*/ 4833910 w 6857455"/>
              <a:gd name="connsiteY29" fmla="*/ 421693 h 874716"/>
              <a:gd name="connsiteX30" fmla="*/ 4810095 w 6857455"/>
              <a:gd name="connsiteY30" fmla="*/ 408167 h 874716"/>
              <a:gd name="connsiteX31" fmla="*/ 4747991 w 6857455"/>
              <a:gd name="connsiteY31" fmla="*/ 413691 h 874716"/>
              <a:gd name="connsiteX32" fmla="*/ 4692745 w 6857455"/>
              <a:gd name="connsiteY32" fmla="*/ 435790 h 874716"/>
              <a:gd name="connsiteX33" fmla="*/ 4375933 w 6857455"/>
              <a:gd name="connsiteY33" fmla="*/ 483417 h 874716"/>
              <a:gd name="connsiteX34" fmla="*/ 4185426 w 6857455"/>
              <a:gd name="connsiteY34" fmla="*/ 484179 h 874716"/>
              <a:gd name="connsiteX35" fmla="*/ 4052072 w 6857455"/>
              <a:gd name="connsiteY35" fmla="*/ 505134 h 874716"/>
              <a:gd name="connsiteX36" fmla="*/ 4029973 w 6857455"/>
              <a:gd name="connsiteY36" fmla="*/ 527233 h 874716"/>
              <a:gd name="connsiteX37" fmla="*/ 3948626 w 6857455"/>
              <a:gd name="connsiteY37" fmla="*/ 550666 h 874716"/>
              <a:gd name="connsiteX38" fmla="*/ 3871280 w 6857455"/>
              <a:gd name="connsiteY38" fmla="*/ 502275 h 874716"/>
              <a:gd name="connsiteX39" fmla="*/ 3774312 w 6857455"/>
              <a:gd name="connsiteY39" fmla="*/ 429122 h 874716"/>
              <a:gd name="connsiteX40" fmla="*/ 3721543 w 6857455"/>
              <a:gd name="connsiteY40" fmla="*/ 428552 h 874716"/>
              <a:gd name="connsiteX41" fmla="*/ 3612763 w 6857455"/>
              <a:gd name="connsiteY41" fmla="*/ 414263 h 874716"/>
              <a:gd name="connsiteX42" fmla="*/ 3537323 w 6857455"/>
              <a:gd name="connsiteY42" fmla="*/ 389878 h 874716"/>
              <a:gd name="connsiteX43" fmla="*/ 3431593 w 6857455"/>
              <a:gd name="connsiteY43" fmla="*/ 360921 h 874716"/>
              <a:gd name="connsiteX44" fmla="*/ 3392158 w 6857455"/>
              <a:gd name="connsiteY44" fmla="*/ 345681 h 874716"/>
              <a:gd name="connsiteX45" fmla="*/ 3297856 w 6857455"/>
              <a:gd name="connsiteY45" fmla="*/ 323010 h 874716"/>
              <a:gd name="connsiteX46" fmla="*/ 3219748 w 6857455"/>
              <a:gd name="connsiteY46" fmla="*/ 308151 h 874716"/>
              <a:gd name="connsiteX47" fmla="*/ 3156692 w 6857455"/>
              <a:gd name="connsiteY47" fmla="*/ 261668 h 874716"/>
              <a:gd name="connsiteX48" fmla="*/ 3136497 w 6857455"/>
              <a:gd name="connsiteY48" fmla="*/ 237663 h 874716"/>
              <a:gd name="connsiteX49" fmla="*/ 3119733 w 6857455"/>
              <a:gd name="connsiteY49" fmla="*/ 222233 h 874716"/>
              <a:gd name="connsiteX50" fmla="*/ 3045436 w 6857455"/>
              <a:gd name="connsiteY50" fmla="*/ 131742 h 874716"/>
              <a:gd name="connsiteX51" fmla="*/ 3037054 w 6857455"/>
              <a:gd name="connsiteY51" fmla="*/ 124121 h 874716"/>
              <a:gd name="connsiteX52" fmla="*/ 2936466 w 6857455"/>
              <a:gd name="connsiteY52" fmla="*/ 82400 h 874716"/>
              <a:gd name="connsiteX53" fmla="*/ 2901031 w 6857455"/>
              <a:gd name="connsiteY53" fmla="*/ 59731 h 874716"/>
              <a:gd name="connsiteX54" fmla="*/ 2828259 w 6857455"/>
              <a:gd name="connsiteY54" fmla="*/ 3149 h 874716"/>
              <a:gd name="connsiteX55" fmla="*/ 2799492 w 6857455"/>
              <a:gd name="connsiteY55" fmla="*/ 1245 h 874716"/>
              <a:gd name="connsiteX56" fmla="*/ 2693570 w 6857455"/>
              <a:gd name="connsiteY56" fmla="*/ 35154 h 874716"/>
              <a:gd name="connsiteX57" fmla="*/ 2639847 w 6857455"/>
              <a:gd name="connsiteY57" fmla="*/ 73448 h 874716"/>
              <a:gd name="connsiteX58" fmla="*/ 2621178 w 6857455"/>
              <a:gd name="connsiteY58" fmla="*/ 88688 h 874716"/>
              <a:gd name="connsiteX59" fmla="*/ 2489348 w 6857455"/>
              <a:gd name="connsiteY59" fmla="*/ 72304 h 874716"/>
              <a:gd name="connsiteX60" fmla="*/ 2452580 w 6857455"/>
              <a:gd name="connsiteY60" fmla="*/ 68683 h 874716"/>
              <a:gd name="connsiteX61" fmla="*/ 2326464 w 6857455"/>
              <a:gd name="connsiteY61" fmla="*/ 50395 h 874716"/>
              <a:gd name="connsiteX62" fmla="*/ 2300365 w 6857455"/>
              <a:gd name="connsiteY62" fmla="*/ 54777 h 874716"/>
              <a:gd name="connsiteX63" fmla="*/ 2130434 w 6857455"/>
              <a:gd name="connsiteY63" fmla="*/ 58397 h 874716"/>
              <a:gd name="connsiteX64" fmla="*/ 2118621 w 6857455"/>
              <a:gd name="connsiteY64" fmla="*/ 47919 h 874716"/>
              <a:gd name="connsiteX65" fmla="*/ 2057659 w 6857455"/>
              <a:gd name="connsiteY65" fmla="*/ 16866 h 874716"/>
              <a:gd name="connsiteX66" fmla="*/ 1976314 w 6857455"/>
              <a:gd name="connsiteY66" fmla="*/ 8865 h 874716"/>
              <a:gd name="connsiteX67" fmla="*/ 1961454 w 6857455"/>
              <a:gd name="connsiteY67" fmla="*/ 11724 h 874716"/>
              <a:gd name="connsiteX68" fmla="*/ 1906588 w 6857455"/>
              <a:gd name="connsiteY68" fmla="*/ 30964 h 874716"/>
              <a:gd name="connsiteX69" fmla="*/ 1783330 w 6857455"/>
              <a:gd name="connsiteY69" fmla="*/ 48871 h 874716"/>
              <a:gd name="connsiteX70" fmla="*/ 1759327 w 6857455"/>
              <a:gd name="connsiteY70" fmla="*/ 55349 h 874716"/>
              <a:gd name="connsiteX71" fmla="*/ 1716082 w 6857455"/>
              <a:gd name="connsiteY71" fmla="*/ 65445 h 874716"/>
              <a:gd name="connsiteX72" fmla="*/ 1598920 w 6857455"/>
              <a:gd name="connsiteY72" fmla="*/ 72114 h 874716"/>
              <a:gd name="connsiteX73" fmla="*/ 1542150 w 6857455"/>
              <a:gd name="connsiteY73" fmla="*/ 62207 h 874716"/>
              <a:gd name="connsiteX74" fmla="*/ 1516813 w 6857455"/>
              <a:gd name="connsiteY74" fmla="*/ 62779 h 874716"/>
              <a:gd name="connsiteX75" fmla="*/ 1432228 w 6857455"/>
              <a:gd name="connsiteY75" fmla="*/ 88116 h 874716"/>
              <a:gd name="connsiteX76" fmla="*/ 1224765 w 6857455"/>
              <a:gd name="connsiteY76" fmla="*/ 71924 h 874716"/>
              <a:gd name="connsiteX77" fmla="*/ 1159231 w 6857455"/>
              <a:gd name="connsiteY77" fmla="*/ 58207 h 874716"/>
              <a:gd name="connsiteX78" fmla="*/ 1124370 w 6857455"/>
              <a:gd name="connsiteY78" fmla="*/ 56301 h 874716"/>
              <a:gd name="connsiteX79" fmla="*/ 1075600 w 6857455"/>
              <a:gd name="connsiteY79" fmla="*/ 75542 h 874716"/>
              <a:gd name="connsiteX80" fmla="*/ 986633 w 6857455"/>
              <a:gd name="connsiteY80" fmla="*/ 79162 h 874716"/>
              <a:gd name="connsiteX81" fmla="*/ 861089 w 6857455"/>
              <a:gd name="connsiteY81" fmla="*/ 76304 h 874716"/>
              <a:gd name="connsiteX82" fmla="*/ 759168 w 6857455"/>
              <a:gd name="connsiteY82" fmla="*/ 104689 h 874716"/>
              <a:gd name="connsiteX83" fmla="*/ 723735 w 6857455"/>
              <a:gd name="connsiteY83" fmla="*/ 140696 h 874716"/>
              <a:gd name="connsiteX84" fmla="*/ 647532 w 6857455"/>
              <a:gd name="connsiteY84" fmla="*/ 147934 h 874716"/>
              <a:gd name="connsiteX85" fmla="*/ 552659 w 6857455"/>
              <a:gd name="connsiteY85" fmla="*/ 95926 h 874716"/>
              <a:gd name="connsiteX86" fmla="*/ 541800 w 6857455"/>
              <a:gd name="connsiteY86" fmla="*/ 97640 h 874716"/>
              <a:gd name="connsiteX87" fmla="*/ 375107 w 6857455"/>
              <a:gd name="connsiteY87" fmla="*/ 123169 h 874716"/>
              <a:gd name="connsiteX88" fmla="*/ 273567 w 6857455"/>
              <a:gd name="connsiteY88" fmla="*/ 145458 h 874716"/>
              <a:gd name="connsiteX89" fmla="*/ 264043 w 6857455"/>
              <a:gd name="connsiteY89" fmla="*/ 154792 h 874716"/>
              <a:gd name="connsiteX90" fmla="*/ 169360 w 6857455"/>
              <a:gd name="connsiteY90" fmla="*/ 177273 h 874716"/>
              <a:gd name="connsiteX91" fmla="*/ 89347 w 6857455"/>
              <a:gd name="connsiteY91" fmla="*/ 157460 h 874716"/>
              <a:gd name="connsiteX92" fmla="*/ 34291 w 6857455"/>
              <a:gd name="connsiteY92" fmla="*/ 145268 h 874716"/>
              <a:gd name="connsiteX93" fmla="*/ 0 w 6857455"/>
              <a:gd name="connsiteY93" fmla="*/ 142056 h 874716"/>
              <a:gd name="connsiteX94" fmla="*/ 0 w 6857455"/>
              <a:gd name="connsiteY94" fmla="*/ 849556 h 874716"/>
              <a:gd name="connsiteX95" fmla="*/ 60652 w 6857455"/>
              <a:gd name="connsiteY95" fmla="*/ 844783 h 874716"/>
              <a:gd name="connsiteX96" fmla="*/ 119068 w 6857455"/>
              <a:gd name="connsiteY96" fmla="*/ 827281 h 874716"/>
              <a:gd name="connsiteX97" fmla="*/ 171840 w 6857455"/>
              <a:gd name="connsiteY97" fmla="*/ 804420 h 874716"/>
              <a:gd name="connsiteX98" fmla="*/ 274329 w 6857455"/>
              <a:gd name="connsiteY98" fmla="*/ 794324 h 874716"/>
              <a:gd name="connsiteX99" fmla="*/ 306715 w 6857455"/>
              <a:gd name="connsiteY99" fmla="*/ 788798 h 874716"/>
              <a:gd name="connsiteX100" fmla="*/ 393967 w 6857455"/>
              <a:gd name="connsiteY100" fmla="*/ 765937 h 874716"/>
              <a:gd name="connsiteX101" fmla="*/ 493793 w 6857455"/>
              <a:gd name="connsiteY101" fmla="*/ 725549 h 874716"/>
              <a:gd name="connsiteX102" fmla="*/ 546373 w 6857455"/>
              <a:gd name="connsiteY102" fmla="*/ 740600 h 874716"/>
              <a:gd name="connsiteX103" fmla="*/ 730211 w 6857455"/>
              <a:gd name="connsiteY103" fmla="*/ 698116 h 874716"/>
              <a:gd name="connsiteX104" fmla="*/ 784889 w 6857455"/>
              <a:gd name="connsiteY104" fmla="*/ 676018 h 874716"/>
              <a:gd name="connsiteX105" fmla="*/ 800509 w 6857455"/>
              <a:gd name="connsiteY105" fmla="*/ 661349 h 874716"/>
              <a:gd name="connsiteX106" fmla="*/ 857661 w 6857455"/>
              <a:gd name="connsiteY106" fmla="*/ 626868 h 874716"/>
              <a:gd name="connsiteX107" fmla="*/ 949102 w 6857455"/>
              <a:gd name="connsiteY107" fmla="*/ 614676 h 874716"/>
              <a:gd name="connsiteX108" fmla="*/ 960342 w 6857455"/>
              <a:gd name="connsiteY108" fmla="*/ 607435 h 874716"/>
              <a:gd name="connsiteX109" fmla="*/ 977109 w 6857455"/>
              <a:gd name="connsiteY109" fmla="*/ 595815 h 874716"/>
              <a:gd name="connsiteX110" fmla="*/ 1071218 w 6857455"/>
              <a:gd name="connsiteY110" fmla="*/ 575240 h 874716"/>
              <a:gd name="connsiteX111" fmla="*/ 1091983 w 6857455"/>
              <a:gd name="connsiteY111" fmla="*/ 568764 h 874716"/>
              <a:gd name="connsiteX112" fmla="*/ 1109321 w 6857455"/>
              <a:gd name="connsiteY112" fmla="*/ 557904 h 874716"/>
              <a:gd name="connsiteX113" fmla="*/ 1162279 w 6857455"/>
              <a:gd name="connsiteY113" fmla="*/ 532949 h 874716"/>
              <a:gd name="connsiteX114" fmla="*/ 1206097 w 6857455"/>
              <a:gd name="connsiteY114" fmla="*/ 532187 h 874716"/>
              <a:gd name="connsiteX115" fmla="*/ 1266867 w 6857455"/>
              <a:gd name="connsiteY115" fmla="*/ 518088 h 874716"/>
              <a:gd name="connsiteX116" fmla="*/ 1380219 w 6857455"/>
              <a:gd name="connsiteY116" fmla="*/ 504182 h 874716"/>
              <a:gd name="connsiteX117" fmla="*/ 1403461 w 6857455"/>
              <a:gd name="connsiteY117" fmla="*/ 496180 h 874716"/>
              <a:gd name="connsiteX118" fmla="*/ 1544054 w 6857455"/>
              <a:gd name="connsiteY118" fmla="*/ 458268 h 874716"/>
              <a:gd name="connsiteX119" fmla="*/ 1656644 w 6857455"/>
              <a:gd name="connsiteY119" fmla="*/ 459032 h 874716"/>
              <a:gd name="connsiteX120" fmla="*/ 1665406 w 6857455"/>
              <a:gd name="connsiteY120" fmla="*/ 460747 h 874716"/>
              <a:gd name="connsiteX121" fmla="*/ 1708461 w 6857455"/>
              <a:gd name="connsiteY121" fmla="*/ 473318 h 874716"/>
              <a:gd name="connsiteX122" fmla="*/ 1775140 w 6857455"/>
              <a:gd name="connsiteY122" fmla="*/ 469891 h 874716"/>
              <a:gd name="connsiteX123" fmla="*/ 1821051 w 6857455"/>
              <a:gd name="connsiteY123" fmla="*/ 452554 h 874716"/>
              <a:gd name="connsiteX124" fmla="*/ 1878203 w 6857455"/>
              <a:gd name="connsiteY124" fmla="*/ 451792 h 874716"/>
              <a:gd name="connsiteX125" fmla="*/ 1943547 w 6857455"/>
              <a:gd name="connsiteY125" fmla="*/ 462651 h 874716"/>
              <a:gd name="connsiteX126" fmla="*/ 1972884 w 6857455"/>
              <a:gd name="connsiteY126" fmla="*/ 464937 h 874716"/>
              <a:gd name="connsiteX127" fmla="*/ 2053469 w 6857455"/>
              <a:gd name="connsiteY127" fmla="*/ 487417 h 874716"/>
              <a:gd name="connsiteX128" fmla="*/ 2101477 w 6857455"/>
              <a:gd name="connsiteY128" fmla="*/ 481893 h 874716"/>
              <a:gd name="connsiteX129" fmla="*/ 2148722 w 6857455"/>
              <a:gd name="connsiteY129" fmla="*/ 467033 h 874716"/>
              <a:gd name="connsiteX130" fmla="*/ 2179011 w 6857455"/>
              <a:gd name="connsiteY130" fmla="*/ 452744 h 874716"/>
              <a:gd name="connsiteX131" fmla="*/ 2240165 w 6857455"/>
              <a:gd name="connsiteY131" fmla="*/ 442648 h 874716"/>
              <a:gd name="connsiteX132" fmla="*/ 2251404 w 6857455"/>
              <a:gd name="connsiteY132" fmla="*/ 444172 h 874716"/>
              <a:gd name="connsiteX133" fmla="*/ 2433912 w 6857455"/>
              <a:gd name="connsiteY133" fmla="*/ 456746 h 874716"/>
              <a:gd name="connsiteX134" fmla="*/ 2506302 w 6857455"/>
              <a:gd name="connsiteY134" fmla="*/ 476939 h 874716"/>
              <a:gd name="connsiteX135" fmla="*/ 2521735 w 6857455"/>
              <a:gd name="connsiteY135" fmla="*/ 479415 h 874716"/>
              <a:gd name="connsiteX136" fmla="*/ 2675854 w 6857455"/>
              <a:gd name="connsiteY136" fmla="*/ 502086 h 874716"/>
              <a:gd name="connsiteX137" fmla="*/ 2692998 w 6857455"/>
              <a:gd name="connsiteY137" fmla="*/ 503038 h 874716"/>
              <a:gd name="connsiteX138" fmla="*/ 2740816 w 6857455"/>
              <a:gd name="connsiteY138" fmla="*/ 499037 h 874716"/>
              <a:gd name="connsiteX139" fmla="*/ 2853596 w 6857455"/>
              <a:gd name="connsiteY139" fmla="*/ 540187 h 874716"/>
              <a:gd name="connsiteX140" fmla="*/ 2966565 w 6857455"/>
              <a:gd name="connsiteY140" fmla="*/ 554286 h 874716"/>
              <a:gd name="connsiteX141" fmla="*/ 3028671 w 6857455"/>
              <a:gd name="connsiteY141" fmla="*/ 554094 h 874716"/>
              <a:gd name="connsiteX142" fmla="*/ 3073059 w 6857455"/>
              <a:gd name="connsiteY142" fmla="*/ 564192 h 874716"/>
              <a:gd name="connsiteX143" fmla="*/ 3182219 w 6857455"/>
              <a:gd name="connsiteY143" fmla="*/ 594862 h 874716"/>
              <a:gd name="connsiteX144" fmla="*/ 3233656 w 6857455"/>
              <a:gd name="connsiteY144" fmla="*/ 599625 h 874716"/>
              <a:gd name="connsiteX145" fmla="*/ 3288332 w 6857455"/>
              <a:gd name="connsiteY145" fmla="*/ 609914 h 874716"/>
              <a:gd name="connsiteX146" fmla="*/ 3423591 w 6857455"/>
              <a:gd name="connsiteY146" fmla="*/ 656015 h 874716"/>
              <a:gd name="connsiteX147" fmla="*/ 3534084 w 6857455"/>
              <a:gd name="connsiteY147" fmla="*/ 653349 h 874716"/>
              <a:gd name="connsiteX148" fmla="*/ 3604571 w 6857455"/>
              <a:gd name="connsiteY148" fmla="*/ 653918 h 874716"/>
              <a:gd name="connsiteX149" fmla="*/ 3688586 w 6857455"/>
              <a:gd name="connsiteY149" fmla="*/ 669160 h 874716"/>
              <a:gd name="connsiteX150" fmla="*/ 3757358 w 6857455"/>
              <a:gd name="connsiteY150" fmla="*/ 691450 h 874716"/>
              <a:gd name="connsiteX151" fmla="*/ 3852421 w 6857455"/>
              <a:gd name="connsiteY151" fmla="*/ 709167 h 874716"/>
              <a:gd name="connsiteX152" fmla="*/ 3947104 w 6857455"/>
              <a:gd name="connsiteY152" fmla="*/ 743267 h 874716"/>
              <a:gd name="connsiteX153" fmla="*/ 4013208 w 6857455"/>
              <a:gd name="connsiteY153" fmla="*/ 769367 h 874716"/>
              <a:gd name="connsiteX154" fmla="*/ 4105222 w 6857455"/>
              <a:gd name="connsiteY154" fmla="*/ 792417 h 874716"/>
              <a:gd name="connsiteX155" fmla="*/ 4246006 w 6857455"/>
              <a:gd name="connsiteY155" fmla="*/ 808610 h 874716"/>
              <a:gd name="connsiteX156" fmla="*/ 4310779 w 6857455"/>
              <a:gd name="connsiteY156" fmla="*/ 810326 h 874716"/>
              <a:gd name="connsiteX157" fmla="*/ 4413272 w 6857455"/>
              <a:gd name="connsiteY157" fmla="*/ 848235 h 874716"/>
              <a:gd name="connsiteX158" fmla="*/ 4457087 w 6857455"/>
              <a:gd name="connsiteY158" fmla="*/ 866524 h 874716"/>
              <a:gd name="connsiteX159" fmla="*/ 4496523 w 6857455"/>
              <a:gd name="connsiteY159" fmla="*/ 851284 h 874716"/>
              <a:gd name="connsiteX160" fmla="*/ 4522050 w 6857455"/>
              <a:gd name="connsiteY160" fmla="*/ 833757 h 874716"/>
              <a:gd name="connsiteX161" fmla="*/ 4602824 w 6857455"/>
              <a:gd name="connsiteY161" fmla="*/ 848618 h 874716"/>
              <a:gd name="connsiteX162" fmla="*/ 4688553 w 6857455"/>
              <a:gd name="connsiteY162" fmla="*/ 864238 h 874716"/>
              <a:gd name="connsiteX163" fmla="*/ 4749895 w 6857455"/>
              <a:gd name="connsiteY163" fmla="*/ 874716 h 874716"/>
              <a:gd name="connsiteX164" fmla="*/ 4826480 w 6857455"/>
              <a:gd name="connsiteY164" fmla="*/ 866334 h 874716"/>
              <a:gd name="connsiteX165" fmla="*/ 4886870 w 6857455"/>
              <a:gd name="connsiteY165" fmla="*/ 862906 h 874716"/>
              <a:gd name="connsiteX166" fmla="*/ 4935639 w 6857455"/>
              <a:gd name="connsiteY166" fmla="*/ 853190 h 874716"/>
              <a:gd name="connsiteX167" fmla="*/ 4952784 w 6857455"/>
              <a:gd name="connsiteY167" fmla="*/ 847473 h 874716"/>
              <a:gd name="connsiteX168" fmla="*/ 5088617 w 6857455"/>
              <a:gd name="connsiteY168" fmla="*/ 802896 h 874716"/>
              <a:gd name="connsiteX169" fmla="*/ 5233781 w 6857455"/>
              <a:gd name="connsiteY169" fmla="*/ 767271 h 874716"/>
              <a:gd name="connsiteX170" fmla="*/ 5327893 w 6857455"/>
              <a:gd name="connsiteY170" fmla="*/ 789752 h 874716"/>
              <a:gd name="connsiteX171" fmla="*/ 5362946 w 6857455"/>
              <a:gd name="connsiteY171" fmla="*/ 789370 h 874716"/>
              <a:gd name="connsiteX172" fmla="*/ 5524115 w 6857455"/>
              <a:gd name="connsiteY172" fmla="*/ 794514 h 874716"/>
              <a:gd name="connsiteX173" fmla="*/ 5552500 w 6857455"/>
              <a:gd name="connsiteY173" fmla="*/ 800038 h 874716"/>
              <a:gd name="connsiteX174" fmla="*/ 5705857 w 6857455"/>
              <a:gd name="connsiteY174" fmla="*/ 777367 h 874716"/>
              <a:gd name="connsiteX175" fmla="*/ 5761485 w 6857455"/>
              <a:gd name="connsiteY175" fmla="*/ 773557 h 874716"/>
              <a:gd name="connsiteX176" fmla="*/ 5812731 w 6857455"/>
              <a:gd name="connsiteY176" fmla="*/ 767271 h 874716"/>
              <a:gd name="connsiteX177" fmla="*/ 5884361 w 6857455"/>
              <a:gd name="connsiteY177" fmla="*/ 765747 h 874716"/>
              <a:gd name="connsiteX178" fmla="*/ 5958660 w 6857455"/>
              <a:gd name="connsiteY178" fmla="*/ 768605 h 874716"/>
              <a:gd name="connsiteX179" fmla="*/ 6041528 w 6857455"/>
              <a:gd name="connsiteY179" fmla="*/ 768033 h 874716"/>
              <a:gd name="connsiteX180" fmla="*/ 6074297 w 6857455"/>
              <a:gd name="connsiteY180" fmla="*/ 763081 h 874716"/>
              <a:gd name="connsiteX181" fmla="*/ 6162880 w 6857455"/>
              <a:gd name="connsiteY181" fmla="*/ 766509 h 874716"/>
              <a:gd name="connsiteX182" fmla="*/ 6209364 w 6857455"/>
              <a:gd name="connsiteY182" fmla="*/ 760795 h 874716"/>
              <a:gd name="connsiteX183" fmla="*/ 6285948 w 6857455"/>
              <a:gd name="connsiteY183" fmla="*/ 759651 h 874716"/>
              <a:gd name="connsiteX184" fmla="*/ 6310905 w 6857455"/>
              <a:gd name="connsiteY184" fmla="*/ 758316 h 874716"/>
              <a:gd name="connsiteX185" fmla="*/ 6333194 w 6857455"/>
              <a:gd name="connsiteY185" fmla="*/ 757554 h 874716"/>
              <a:gd name="connsiteX186" fmla="*/ 6409586 w 6857455"/>
              <a:gd name="connsiteY186" fmla="*/ 773177 h 874716"/>
              <a:gd name="connsiteX187" fmla="*/ 6477407 w 6857455"/>
              <a:gd name="connsiteY187" fmla="*/ 774129 h 874716"/>
              <a:gd name="connsiteX188" fmla="*/ 6596283 w 6857455"/>
              <a:gd name="connsiteY188" fmla="*/ 786703 h 874716"/>
              <a:gd name="connsiteX189" fmla="*/ 6622573 w 6857455"/>
              <a:gd name="connsiteY189" fmla="*/ 782321 h 874716"/>
              <a:gd name="connsiteX190" fmla="*/ 6704872 w 6857455"/>
              <a:gd name="connsiteY190" fmla="*/ 780607 h 874716"/>
              <a:gd name="connsiteX191" fmla="*/ 6751738 w 6857455"/>
              <a:gd name="connsiteY191" fmla="*/ 779273 h 874716"/>
              <a:gd name="connsiteX192" fmla="*/ 6809650 w 6857455"/>
              <a:gd name="connsiteY192" fmla="*/ 788417 h 874716"/>
              <a:gd name="connsiteX193" fmla="*/ 6832976 w 6857455"/>
              <a:gd name="connsiteY193" fmla="*/ 800428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6857455" h="874716">
                <a:moveTo>
                  <a:pt x="6857455" y="804643"/>
                </a:moveTo>
                <a:lnTo>
                  <a:pt x="6857455" y="562246"/>
                </a:lnTo>
                <a:lnTo>
                  <a:pt x="6829178" y="551284"/>
                </a:lnTo>
                <a:cubicBezTo>
                  <a:pt x="6805745" y="539044"/>
                  <a:pt x="6784885" y="521708"/>
                  <a:pt x="6766024" y="500372"/>
                </a:cubicBezTo>
                <a:cubicBezTo>
                  <a:pt x="6755166" y="488179"/>
                  <a:pt x="6746784" y="486845"/>
                  <a:pt x="6734971" y="500944"/>
                </a:cubicBezTo>
                <a:cubicBezTo>
                  <a:pt x="6721257" y="517326"/>
                  <a:pt x="6701634" y="510850"/>
                  <a:pt x="6683915" y="507040"/>
                </a:cubicBezTo>
                <a:cubicBezTo>
                  <a:pt x="6665629" y="503230"/>
                  <a:pt x="6647148" y="499228"/>
                  <a:pt x="6628860" y="495418"/>
                </a:cubicBezTo>
                <a:cubicBezTo>
                  <a:pt x="6615335" y="492752"/>
                  <a:pt x="6601999" y="490466"/>
                  <a:pt x="6588662" y="487227"/>
                </a:cubicBezTo>
                <a:cubicBezTo>
                  <a:pt x="6547133" y="477129"/>
                  <a:pt x="6509794" y="480177"/>
                  <a:pt x="6476074" y="511230"/>
                </a:cubicBezTo>
                <a:cubicBezTo>
                  <a:pt x="6450356" y="535043"/>
                  <a:pt x="6417399" y="542093"/>
                  <a:pt x="6382345" y="534853"/>
                </a:cubicBezTo>
                <a:cubicBezTo>
                  <a:pt x="6377963" y="533901"/>
                  <a:pt x="6372439" y="530091"/>
                  <a:pt x="6369391" y="531615"/>
                </a:cubicBezTo>
                <a:cubicBezTo>
                  <a:pt x="6323479" y="553904"/>
                  <a:pt x="6287092" y="514658"/>
                  <a:pt x="6244799" y="512182"/>
                </a:cubicBezTo>
                <a:cubicBezTo>
                  <a:pt x="6226130" y="511040"/>
                  <a:pt x="6207079" y="496942"/>
                  <a:pt x="6190315" y="485703"/>
                </a:cubicBezTo>
                <a:cubicBezTo>
                  <a:pt x="6167262" y="470271"/>
                  <a:pt x="6146687" y="455412"/>
                  <a:pt x="6115446" y="462270"/>
                </a:cubicBezTo>
                <a:cubicBezTo>
                  <a:pt x="6084203" y="469319"/>
                  <a:pt x="6055627" y="456364"/>
                  <a:pt x="6032194" y="434266"/>
                </a:cubicBezTo>
                <a:cubicBezTo>
                  <a:pt x="6014287" y="417501"/>
                  <a:pt x="5994665" y="415977"/>
                  <a:pt x="5971042" y="420738"/>
                </a:cubicBezTo>
                <a:cubicBezTo>
                  <a:pt x="5941513" y="426645"/>
                  <a:pt x="5910842" y="427027"/>
                  <a:pt x="5880933" y="430646"/>
                </a:cubicBezTo>
                <a:cubicBezTo>
                  <a:pt x="5874454" y="431408"/>
                  <a:pt x="5866265" y="434076"/>
                  <a:pt x="5862452" y="438648"/>
                </a:cubicBezTo>
                <a:cubicBezTo>
                  <a:pt x="5815779" y="495418"/>
                  <a:pt x="5750055" y="495990"/>
                  <a:pt x="5685283" y="498658"/>
                </a:cubicBezTo>
                <a:cubicBezTo>
                  <a:pt x="5646039" y="500372"/>
                  <a:pt x="5606604" y="500372"/>
                  <a:pt x="5567169" y="499420"/>
                </a:cubicBezTo>
                <a:cubicBezTo>
                  <a:pt x="5553832" y="499228"/>
                  <a:pt x="5539736" y="496180"/>
                  <a:pt x="5527923" y="490466"/>
                </a:cubicBezTo>
                <a:cubicBezTo>
                  <a:pt x="5503348" y="478463"/>
                  <a:pt x="5480680" y="462843"/>
                  <a:pt x="5456292" y="450650"/>
                </a:cubicBezTo>
                <a:cubicBezTo>
                  <a:pt x="5447151" y="445886"/>
                  <a:pt x="5435338" y="445696"/>
                  <a:pt x="5424670" y="444934"/>
                </a:cubicBezTo>
                <a:cubicBezTo>
                  <a:pt x="5405809" y="443410"/>
                  <a:pt x="5384854" y="447982"/>
                  <a:pt x="5368662" y="441124"/>
                </a:cubicBezTo>
                <a:cubicBezTo>
                  <a:pt x="5326559" y="423407"/>
                  <a:pt x="5287123" y="427407"/>
                  <a:pt x="5247118" y="444934"/>
                </a:cubicBezTo>
                <a:cubicBezTo>
                  <a:pt x="5191108" y="469509"/>
                  <a:pt x="5138148" y="467605"/>
                  <a:pt x="5088617" y="428742"/>
                </a:cubicBezTo>
                <a:cubicBezTo>
                  <a:pt x="5066328" y="411215"/>
                  <a:pt x="5044609" y="419596"/>
                  <a:pt x="5025750" y="433694"/>
                </a:cubicBezTo>
                <a:cubicBezTo>
                  <a:pt x="5004032" y="450078"/>
                  <a:pt x="4982885" y="454268"/>
                  <a:pt x="4957930" y="442268"/>
                </a:cubicBezTo>
                <a:cubicBezTo>
                  <a:pt x="4952404" y="439600"/>
                  <a:pt x="4944594" y="440933"/>
                  <a:pt x="4938116" y="441886"/>
                </a:cubicBezTo>
                <a:cubicBezTo>
                  <a:pt x="4901158" y="446648"/>
                  <a:pt x="4864009" y="454650"/>
                  <a:pt x="4833910" y="421693"/>
                </a:cubicBezTo>
                <a:cubicBezTo>
                  <a:pt x="4828004" y="415214"/>
                  <a:pt x="4818097" y="412549"/>
                  <a:pt x="4810095" y="408167"/>
                </a:cubicBezTo>
                <a:cubicBezTo>
                  <a:pt x="4776566" y="390258"/>
                  <a:pt x="4777900" y="391974"/>
                  <a:pt x="4747991" y="413691"/>
                </a:cubicBezTo>
                <a:cubicBezTo>
                  <a:pt x="4732369" y="425121"/>
                  <a:pt x="4710842" y="436742"/>
                  <a:pt x="4692745" y="435790"/>
                </a:cubicBezTo>
                <a:cubicBezTo>
                  <a:pt x="4583584" y="430075"/>
                  <a:pt x="4479758" y="457508"/>
                  <a:pt x="4375933" y="483417"/>
                </a:cubicBezTo>
                <a:cubicBezTo>
                  <a:pt x="4311923" y="499420"/>
                  <a:pt x="4249436" y="500372"/>
                  <a:pt x="4185426" y="484179"/>
                </a:cubicBezTo>
                <a:cubicBezTo>
                  <a:pt x="4139133" y="472367"/>
                  <a:pt x="4095315" y="491800"/>
                  <a:pt x="4052072" y="505134"/>
                </a:cubicBezTo>
                <a:cubicBezTo>
                  <a:pt x="4043117" y="507799"/>
                  <a:pt x="4034735" y="518278"/>
                  <a:pt x="4029973" y="527233"/>
                </a:cubicBezTo>
                <a:cubicBezTo>
                  <a:pt x="4012826" y="558858"/>
                  <a:pt x="3984441" y="563810"/>
                  <a:pt x="3948626" y="550666"/>
                </a:cubicBezTo>
                <a:cubicBezTo>
                  <a:pt x="3920241" y="540377"/>
                  <a:pt x="3894332" y="526661"/>
                  <a:pt x="3871280" y="502275"/>
                </a:cubicBezTo>
                <a:cubicBezTo>
                  <a:pt x="3844229" y="473701"/>
                  <a:pt x="3816224" y="441124"/>
                  <a:pt x="3774312" y="429122"/>
                </a:cubicBezTo>
                <a:cubicBezTo>
                  <a:pt x="3756214" y="423979"/>
                  <a:pt x="3740593" y="423217"/>
                  <a:pt x="3721543" y="428552"/>
                </a:cubicBezTo>
                <a:cubicBezTo>
                  <a:pt x="3684583" y="438837"/>
                  <a:pt x="3647436" y="446078"/>
                  <a:pt x="3612763" y="414263"/>
                </a:cubicBezTo>
                <a:cubicBezTo>
                  <a:pt x="3593712" y="396736"/>
                  <a:pt x="3567994" y="385496"/>
                  <a:pt x="3537323" y="389878"/>
                </a:cubicBezTo>
                <a:cubicBezTo>
                  <a:pt x="3499031" y="395402"/>
                  <a:pt x="3464168" y="381496"/>
                  <a:pt x="3431593" y="360921"/>
                </a:cubicBezTo>
                <a:cubicBezTo>
                  <a:pt x="3419971" y="353491"/>
                  <a:pt x="3405682" y="349301"/>
                  <a:pt x="3392158" y="345681"/>
                </a:cubicBezTo>
                <a:cubicBezTo>
                  <a:pt x="3360915" y="337298"/>
                  <a:pt x="3329480" y="329868"/>
                  <a:pt x="3297856" y="323010"/>
                </a:cubicBezTo>
                <a:cubicBezTo>
                  <a:pt x="3271948" y="317296"/>
                  <a:pt x="3245849" y="313104"/>
                  <a:pt x="3219748" y="308151"/>
                </a:cubicBezTo>
                <a:cubicBezTo>
                  <a:pt x="3191173" y="302817"/>
                  <a:pt x="3168502" y="290433"/>
                  <a:pt x="3156692" y="261668"/>
                </a:cubicBezTo>
                <a:cubicBezTo>
                  <a:pt x="3152882" y="252524"/>
                  <a:pt x="3143737" y="245283"/>
                  <a:pt x="3136497" y="237663"/>
                </a:cubicBezTo>
                <a:cubicBezTo>
                  <a:pt x="3131355" y="232139"/>
                  <a:pt x="3124495" y="227947"/>
                  <a:pt x="3119733" y="222233"/>
                </a:cubicBezTo>
                <a:cubicBezTo>
                  <a:pt x="3094776" y="192132"/>
                  <a:pt x="3070201" y="161843"/>
                  <a:pt x="3045436" y="131742"/>
                </a:cubicBezTo>
                <a:cubicBezTo>
                  <a:pt x="3042958" y="128884"/>
                  <a:pt x="3040292" y="125455"/>
                  <a:pt x="3037054" y="124121"/>
                </a:cubicBezTo>
                <a:cubicBezTo>
                  <a:pt x="3003525" y="110215"/>
                  <a:pt x="2969614" y="97070"/>
                  <a:pt x="2936466" y="82400"/>
                </a:cubicBezTo>
                <a:cubicBezTo>
                  <a:pt x="2923702" y="76686"/>
                  <a:pt x="2910558" y="69637"/>
                  <a:pt x="2901031" y="59731"/>
                </a:cubicBezTo>
                <a:cubicBezTo>
                  <a:pt x="2879314" y="37250"/>
                  <a:pt x="2859502" y="12866"/>
                  <a:pt x="2828259" y="3149"/>
                </a:cubicBezTo>
                <a:cubicBezTo>
                  <a:pt x="2819114" y="293"/>
                  <a:pt x="2808256" y="-1231"/>
                  <a:pt x="2799492" y="1245"/>
                </a:cubicBezTo>
                <a:cubicBezTo>
                  <a:pt x="2763867" y="11532"/>
                  <a:pt x="2729005" y="24296"/>
                  <a:pt x="2693570" y="35154"/>
                </a:cubicBezTo>
                <a:cubicBezTo>
                  <a:pt x="2671092" y="41823"/>
                  <a:pt x="2650707" y="49825"/>
                  <a:pt x="2639847" y="73448"/>
                </a:cubicBezTo>
                <a:cubicBezTo>
                  <a:pt x="2636801" y="80114"/>
                  <a:pt x="2628226" y="87354"/>
                  <a:pt x="2621178" y="88688"/>
                </a:cubicBezTo>
                <a:cubicBezTo>
                  <a:pt x="2575839" y="97260"/>
                  <a:pt x="2531069" y="101451"/>
                  <a:pt x="2489348" y="72304"/>
                </a:cubicBezTo>
                <a:cubicBezTo>
                  <a:pt x="2480585" y="66017"/>
                  <a:pt x="2464201" y="66017"/>
                  <a:pt x="2452580" y="68683"/>
                </a:cubicBezTo>
                <a:cubicBezTo>
                  <a:pt x="2407811" y="78590"/>
                  <a:pt x="2365328" y="82020"/>
                  <a:pt x="2326464" y="50395"/>
                </a:cubicBezTo>
                <a:cubicBezTo>
                  <a:pt x="2321892" y="46585"/>
                  <a:pt x="2307224" y="50015"/>
                  <a:pt x="2300365" y="54777"/>
                </a:cubicBezTo>
                <a:cubicBezTo>
                  <a:pt x="2234259" y="101261"/>
                  <a:pt x="2198064" y="102405"/>
                  <a:pt x="2130434" y="58397"/>
                </a:cubicBezTo>
                <a:cubicBezTo>
                  <a:pt x="2126052" y="55539"/>
                  <a:pt x="2120337" y="52301"/>
                  <a:pt x="2118621" y="47919"/>
                </a:cubicBezTo>
                <a:cubicBezTo>
                  <a:pt x="2107001" y="19914"/>
                  <a:pt x="2082236" y="19152"/>
                  <a:pt x="2057659" y="16866"/>
                </a:cubicBezTo>
                <a:cubicBezTo>
                  <a:pt x="2030608" y="14390"/>
                  <a:pt x="2003555" y="11152"/>
                  <a:pt x="1976314" y="8865"/>
                </a:cubicBezTo>
                <a:cubicBezTo>
                  <a:pt x="1971550" y="8483"/>
                  <a:pt x="1966216" y="10007"/>
                  <a:pt x="1961454" y="11724"/>
                </a:cubicBezTo>
                <a:cubicBezTo>
                  <a:pt x="1943165" y="18010"/>
                  <a:pt x="1925449" y="27154"/>
                  <a:pt x="1906588" y="30964"/>
                </a:cubicBezTo>
                <a:cubicBezTo>
                  <a:pt x="1865821" y="39156"/>
                  <a:pt x="1826385" y="55539"/>
                  <a:pt x="1783330" y="48871"/>
                </a:cubicBezTo>
                <a:cubicBezTo>
                  <a:pt x="1775902" y="47729"/>
                  <a:pt x="1767327" y="53253"/>
                  <a:pt x="1759327" y="55349"/>
                </a:cubicBezTo>
                <a:cubicBezTo>
                  <a:pt x="1744849" y="58969"/>
                  <a:pt x="1730750" y="64111"/>
                  <a:pt x="1716082" y="65445"/>
                </a:cubicBezTo>
                <a:cubicBezTo>
                  <a:pt x="1677218" y="68875"/>
                  <a:pt x="1637975" y="71924"/>
                  <a:pt x="1598920" y="72114"/>
                </a:cubicBezTo>
                <a:cubicBezTo>
                  <a:pt x="1580061" y="72304"/>
                  <a:pt x="1561201" y="65065"/>
                  <a:pt x="1542150" y="62207"/>
                </a:cubicBezTo>
                <a:cubicBezTo>
                  <a:pt x="1533578" y="60873"/>
                  <a:pt x="1519669" y="58587"/>
                  <a:pt x="1516813" y="62779"/>
                </a:cubicBezTo>
                <a:cubicBezTo>
                  <a:pt x="1494714" y="94592"/>
                  <a:pt x="1463661" y="88496"/>
                  <a:pt x="1432228" y="88116"/>
                </a:cubicBezTo>
                <a:cubicBezTo>
                  <a:pt x="1362884" y="87354"/>
                  <a:pt x="1295826" y="60493"/>
                  <a:pt x="1224765" y="71924"/>
                </a:cubicBezTo>
                <a:cubicBezTo>
                  <a:pt x="1204191" y="75162"/>
                  <a:pt x="1181330" y="62397"/>
                  <a:pt x="1159231" y="58207"/>
                </a:cubicBezTo>
                <a:cubicBezTo>
                  <a:pt x="1147801" y="56111"/>
                  <a:pt x="1135228" y="53633"/>
                  <a:pt x="1124370" y="56301"/>
                </a:cubicBezTo>
                <a:cubicBezTo>
                  <a:pt x="1107605" y="60493"/>
                  <a:pt x="1091411" y="68113"/>
                  <a:pt x="1075600" y="75542"/>
                </a:cubicBezTo>
                <a:cubicBezTo>
                  <a:pt x="1046261" y="89258"/>
                  <a:pt x="1016162" y="89258"/>
                  <a:pt x="986633" y="79162"/>
                </a:cubicBezTo>
                <a:cubicBezTo>
                  <a:pt x="944722" y="64873"/>
                  <a:pt x="903193" y="64873"/>
                  <a:pt x="861089" y="76304"/>
                </a:cubicBezTo>
                <a:cubicBezTo>
                  <a:pt x="826990" y="85638"/>
                  <a:pt x="791935" y="92116"/>
                  <a:pt x="759168" y="104689"/>
                </a:cubicBezTo>
                <a:cubicBezTo>
                  <a:pt x="744689" y="110215"/>
                  <a:pt x="732497" y="126597"/>
                  <a:pt x="723735" y="140696"/>
                </a:cubicBezTo>
                <a:cubicBezTo>
                  <a:pt x="706018" y="169271"/>
                  <a:pt x="674013" y="169081"/>
                  <a:pt x="647532" y="147934"/>
                </a:cubicBezTo>
                <a:cubicBezTo>
                  <a:pt x="619717" y="125645"/>
                  <a:pt x="584664" y="112501"/>
                  <a:pt x="552659" y="95926"/>
                </a:cubicBezTo>
                <a:cubicBezTo>
                  <a:pt x="549993" y="94592"/>
                  <a:pt x="545039" y="96116"/>
                  <a:pt x="541800" y="97640"/>
                </a:cubicBezTo>
                <a:cubicBezTo>
                  <a:pt x="488649" y="122407"/>
                  <a:pt x="433593" y="126979"/>
                  <a:pt x="375107" y="123169"/>
                </a:cubicBezTo>
                <a:cubicBezTo>
                  <a:pt x="341960" y="121073"/>
                  <a:pt x="307289" y="137076"/>
                  <a:pt x="273567" y="145458"/>
                </a:cubicBezTo>
                <a:cubicBezTo>
                  <a:pt x="269757" y="146410"/>
                  <a:pt x="266519" y="151174"/>
                  <a:pt x="264043" y="154792"/>
                </a:cubicBezTo>
                <a:cubicBezTo>
                  <a:pt x="240228" y="190800"/>
                  <a:pt x="208223" y="200706"/>
                  <a:pt x="169360" y="177273"/>
                </a:cubicBezTo>
                <a:cubicBezTo>
                  <a:pt x="143643" y="161651"/>
                  <a:pt x="118114" y="158032"/>
                  <a:pt x="89347" y="157460"/>
                </a:cubicBezTo>
                <a:cubicBezTo>
                  <a:pt x="71059" y="157078"/>
                  <a:pt x="52962" y="147934"/>
                  <a:pt x="34291" y="145268"/>
                </a:cubicBezTo>
                <a:lnTo>
                  <a:pt x="0" y="142056"/>
                </a:lnTo>
                <a:lnTo>
                  <a:pt x="0" y="849556"/>
                </a:lnTo>
                <a:lnTo>
                  <a:pt x="60652" y="844783"/>
                </a:lnTo>
                <a:cubicBezTo>
                  <a:pt x="80251" y="839473"/>
                  <a:pt x="99446" y="832043"/>
                  <a:pt x="119068" y="827281"/>
                </a:cubicBezTo>
                <a:cubicBezTo>
                  <a:pt x="137355" y="822899"/>
                  <a:pt x="154501" y="812802"/>
                  <a:pt x="171840" y="804420"/>
                </a:cubicBezTo>
                <a:cubicBezTo>
                  <a:pt x="204985" y="788417"/>
                  <a:pt x="240420" y="798514"/>
                  <a:pt x="274329" y="794324"/>
                </a:cubicBezTo>
                <a:cubicBezTo>
                  <a:pt x="285188" y="792990"/>
                  <a:pt x="296046" y="791466"/>
                  <a:pt x="306715" y="788798"/>
                </a:cubicBezTo>
                <a:cubicBezTo>
                  <a:pt x="335864" y="781749"/>
                  <a:pt x="365583" y="775653"/>
                  <a:pt x="393967" y="765937"/>
                </a:cubicBezTo>
                <a:cubicBezTo>
                  <a:pt x="426165" y="755078"/>
                  <a:pt x="457028" y="740600"/>
                  <a:pt x="493793" y="725549"/>
                </a:cubicBezTo>
                <a:cubicBezTo>
                  <a:pt x="506557" y="729360"/>
                  <a:pt x="526180" y="739648"/>
                  <a:pt x="546373" y="740600"/>
                </a:cubicBezTo>
                <a:cubicBezTo>
                  <a:pt x="611337" y="743838"/>
                  <a:pt x="672107" y="726121"/>
                  <a:pt x="730211" y="698116"/>
                </a:cubicBezTo>
                <a:cubicBezTo>
                  <a:pt x="747927" y="689734"/>
                  <a:pt x="766980" y="684210"/>
                  <a:pt x="784889" y="676018"/>
                </a:cubicBezTo>
                <a:cubicBezTo>
                  <a:pt x="791173" y="673161"/>
                  <a:pt x="799365" y="667065"/>
                  <a:pt x="800509" y="661349"/>
                </a:cubicBezTo>
                <a:cubicBezTo>
                  <a:pt x="807175" y="628201"/>
                  <a:pt x="831942" y="628772"/>
                  <a:pt x="857661" y="626868"/>
                </a:cubicBezTo>
                <a:cubicBezTo>
                  <a:pt x="888332" y="624582"/>
                  <a:pt x="918621" y="619248"/>
                  <a:pt x="949102" y="614676"/>
                </a:cubicBezTo>
                <a:cubicBezTo>
                  <a:pt x="953104" y="614104"/>
                  <a:pt x="956722" y="610104"/>
                  <a:pt x="960342" y="607435"/>
                </a:cubicBezTo>
                <a:cubicBezTo>
                  <a:pt x="965867" y="603435"/>
                  <a:pt x="971011" y="597339"/>
                  <a:pt x="977109" y="595815"/>
                </a:cubicBezTo>
                <a:cubicBezTo>
                  <a:pt x="1008350" y="588385"/>
                  <a:pt x="1039783" y="582099"/>
                  <a:pt x="1071218" y="575240"/>
                </a:cubicBezTo>
                <a:cubicBezTo>
                  <a:pt x="1078266" y="573716"/>
                  <a:pt x="1085505" y="571812"/>
                  <a:pt x="1091983" y="568764"/>
                </a:cubicBezTo>
                <a:cubicBezTo>
                  <a:pt x="1098079" y="565906"/>
                  <a:pt x="1103223" y="560952"/>
                  <a:pt x="1109321" y="557904"/>
                </a:cubicBezTo>
                <a:cubicBezTo>
                  <a:pt x="1125892" y="549714"/>
                  <a:pt x="1142851" y="542093"/>
                  <a:pt x="1162279" y="532949"/>
                </a:cubicBezTo>
                <a:cubicBezTo>
                  <a:pt x="1173138" y="550094"/>
                  <a:pt x="1187810" y="540377"/>
                  <a:pt x="1206097" y="532187"/>
                </a:cubicBezTo>
                <a:cubicBezTo>
                  <a:pt x="1224765" y="523805"/>
                  <a:pt x="1246292" y="521137"/>
                  <a:pt x="1266867" y="518088"/>
                </a:cubicBezTo>
                <a:cubicBezTo>
                  <a:pt x="1304588" y="512564"/>
                  <a:pt x="1342499" y="509134"/>
                  <a:pt x="1380219" y="504182"/>
                </a:cubicBezTo>
                <a:cubicBezTo>
                  <a:pt x="1388221" y="503038"/>
                  <a:pt x="1397365" y="500944"/>
                  <a:pt x="1403461" y="496180"/>
                </a:cubicBezTo>
                <a:cubicBezTo>
                  <a:pt x="1445181" y="464175"/>
                  <a:pt x="1495858" y="455222"/>
                  <a:pt x="1544054" y="458268"/>
                </a:cubicBezTo>
                <a:cubicBezTo>
                  <a:pt x="1581965" y="460557"/>
                  <a:pt x="1619114" y="462270"/>
                  <a:pt x="1656644" y="459032"/>
                </a:cubicBezTo>
                <a:cubicBezTo>
                  <a:pt x="1659502" y="458841"/>
                  <a:pt x="1663312" y="459223"/>
                  <a:pt x="1665406" y="460747"/>
                </a:cubicBezTo>
                <a:cubicBezTo>
                  <a:pt x="1678360" y="470843"/>
                  <a:pt x="1691887" y="471605"/>
                  <a:pt x="1708461" y="473318"/>
                </a:cubicBezTo>
                <a:cubicBezTo>
                  <a:pt x="1731894" y="475797"/>
                  <a:pt x="1753421" y="474081"/>
                  <a:pt x="1775140" y="469891"/>
                </a:cubicBezTo>
                <a:cubicBezTo>
                  <a:pt x="1790952" y="466843"/>
                  <a:pt x="1806953" y="460557"/>
                  <a:pt x="1821051" y="452554"/>
                </a:cubicBezTo>
                <a:cubicBezTo>
                  <a:pt x="1840672" y="441314"/>
                  <a:pt x="1859535" y="436934"/>
                  <a:pt x="1878203" y="451792"/>
                </a:cubicBezTo>
                <a:cubicBezTo>
                  <a:pt x="1898396" y="467605"/>
                  <a:pt x="1921257" y="462081"/>
                  <a:pt x="1943547" y="462651"/>
                </a:cubicBezTo>
                <a:cubicBezTo>
                  <a:pt x="1953262" y="462843"/>
                  <a:pt x="1963550" y="462461"/>
                  <a:pt x="1972884" y="464937"/>
                </a:cubicBezTo>
                <a:cubicBezTo>
                  <a:pt x="1999935" y="471987"/>
                  <a:pt x="2026036" y="482655"/>
                  <a:pt x="2053469" y="487417"/>
                </a:cubicBezTo>
                <a:cubicBezTo>
                  <a:pt x="2068710" y="490084"/>
                  <a:pt x="2085664" y="485321"/>
                  <a:pt x="2101477" y="481893"/>
                </a:cubicBezTo>
                <a:cubicBezTo>
                  <a:pt x="2117479" y="478273"/>
                  <a:pt x="2133290" y="472749"/>
                  <a:pt x="2148722" y="467033"/>
                </a:cubicBezTo>
                <a:cubicBezTo>
                  <a:pt x="2159199" y="463223"/>
                  <a:pt x="2170629" y="459603"/>
                  <a:pt x="2179011" y="452744"/>
                </a:cubicBezTo>
                <a:cubicBezTo>
                  <a:pt x="2198064" y="437124"/>
                  <a:pt x="2217685" y="434455"/>
                  <a:pt x="2240165" y="442648"/>
                </a:cubicBezTo>
                <a:cubicBezTo>
                  <a:pt x="2243593" y="443982"/>
                  <a:pt x="2247594" y="443982"/>
                  <a:pt x="2251404" y="444172"/>
                </a:cubicBezTo>
                <a:cubicBezTo>
                  <a:pt x="2312370" y="448172"/>
                  <a:pt x="2373330" y="450650"/>
                  <a:pt x="2433912" y="456746"/>
                </a:cubicBezTo>
                <a:cubicBezTo>
                  <a:pt x="2458485" y="459223"/>
                  <a:pt x="2482107" y="470081"/>
                  <a:pt x="2506302" y="476939"/>
                </a:cubicBezTo>
                <a:cubicBezTo>
                  <a:pt x="2511256" y="478273"/>
                  <a:pt x="2516783" y="480369"/>
                  <a:pt x="2521735" y="479415"/>
                </a:cubicBezTo>
                <a:cubicBezTo>
                  <a:pt x="2575647" y="469891"/>
                  <a:pt x="2626132" y="483797"/>
                  <a:pt x="2675854" y="502086"/>
                </a:cubicBezTo>
                <a:cubicBezTo>
                  <a:pt x="2680996" y="503992"/>
                  <a:pt x="2687282" y="503419"/>
                  <a:pt x="2692998" y="503038"/>
                </a:cubicBezTo>
                <a:cubicBezTo>
                  <a:pt x="2709003" y="501706"/>
                  <a:pt x="2726337" y="495038"/>
                  <a:pt x="2740816" y="499037"/>
                </a:cubicBezTo>
                <a:cubicBezTo>
                  <a:pt x="2779297" y="510088"/>
                  <a:pt x="2817398" y="523423"/>
                  <a:pt x="2853596" y="540187"/>
                </a:cubicBezTo>
                <a:cubicBezTo>
                  <a:pt x="2890365" y="557142"/>
                  <a:pt x="2924464" y="571430"/>
                  <a:pt x="2966565" y="554286"/>
                </a:cubicBezTo>
                <a:cubicBezTo>
                  <a:pt x="2984472" y="547045"/>
                  <a:pt x="3008095" y="552190"/>
                  <a:pt x="3028671" y="554094"/>
                </a:cubicBezTo>
                <a:cubicBezTo>
                  <a:pt x="3043720" y="555618"/>
                  <a:pt x="3058198" y="564192"/>
                  <a:pt x="3073059" y="564192"/>
                </a:cubicBezTo>
                <a:cubicBezTo>
                  <a:pt x="3112686" y="564192"/>
                  <a:pt x="3147927" y="574288"/>
                  <a:pt x="3182219" y="594862"/>
                </a:cubicBezTo>
                <a:cubicBezTo>
                  <a:pt x="3195557" y="602863"/>
                  <a:pt x="3216322" y="597529"/>
                  <a:pt x="3233656" y="599625"/>
                </a:cubicBezTo>
                <a:cubicBezTo>
                  <a:pt x="3251947" y="602101"/>
                  <a:pt x="3270804" y="604387"/>
                  <a:pt x="3288332" y="609914"/>
                </a:cubicBezTo>
                <a:cubicBezTo>
                  <a:pt x="3333672" y="624392"/>
                  <a:pt x="3378441" y="640774"/>
                  <a:pt x="3423591" y="656015"/>
                </a:cubicBezTo>
                <a:cubicBezTo>
                  <a:pt x="3460738" y="668590"/>
                  <a:pt x="3497317" y="658683"/>
                  <a:pt x="3534084" y="653349"/>
                </a:cubicBezTo>
                <a:cubicBezTo>
                  <a:pt x="3557137" y="649919"/>
                  <a:pt x="3578662" y="641727"/>
                  <a:pt x="3604571" y="653918"/>
                </a:cubicBezTo>
                <a:cubicBezTo>
                  <a:pt x="3629338" y="665541"/>
                  <a:pt x="3660771" y="662873"/>
                  <a:pt x="3688586" y="669160"/>
                </a:cubicBezTo>
                <a:cubicBezTo>
                  <a:pt x="3712020" y="674494"/>
                  <a:pt x="3734687" y="683068"/>
                  <a:pt x="3757358" y="691450"/>
                </a:cubicBezTo>
                <a:cubicBezTo>
                  <a:pt x="3788221" y="702881"/>
                  <a:pt x="3818700" y="714881"/>
                  <a:pt x="3852421" y="709167"/>
                </a:cubicBezTo>
                <a:cubicBezTo>
                  <a:pt x="3890714" y="702689"/>
                  <a:pt x="3917001" y="727073"/>
                  <a:pt x="3947104" y="743267"/>
                </a:cubicBezTo>
                <a:cubicBezTo>
                  <a:pt x="3967869" y="754316"/>
                  <a:pt x="3990538" y="762509"/>
                  <a:pt x="4013208" y="769367"/>
                </a:cubicBezTo>
                <a:cubicBezTo>
                  <a:pt x="4043497" y="778321"/>
                  <a:pt x="4074740" y="783655"/>
                  <a:pt x="4105222" y="792417"/>
                </a:cubicBezTo>
                <a:cubicBezTo>
                  <a:pt x="4151325" y="805561"/>
                  <a:pt x="4198001" y="815850"/>
                  <a:pt x="4246006" y="808610"/>
                </a:cubicBezTo>
                <a:cubicBezTo>
                  <a:pt x="4268105" y="805372"/>
                  <a:pt x="4288682" y="805561"/>
                  <a:pt x="4310779" y="810326"/>
                </a:cubicBezTo>
                <a:cubicBezTo>
                  <a:pt x="4346974" y="818136"/>
                  <a:pt x="4384123" y="819089"/>
                  <a:pt x="4413272" y="848235"/>
                </a:cubicBezTo>
                <a:cubicBezTo>
                  <a:pt x="4423558" y="858524"/>
                  <a:pt x="4442037" y="861190"/>
                  <a:pt x="4457087" y="866524"/>
                </a:cubicBezTo>
                <a:cubicBezTo>
                  <a:pt x="4474424" y="872812"/>
                  <a:pt x="4487186" y="869572"/>
                  <a:pt x="4496523" y="851284"/>
                </a:cubicBezTo>
                <a:cubicBezTo>
                  <a:pt x="4500713" y="843093"/>
                  <a:pt x="4512715" y="835091"/>
                  <a:pt x="4522050" y="833757"/>
                </a:cubicBezTo>
                <a:cubicBezTo>
                  <a:pt x="4550055" y="829757"/>
                  <a:pt x="4575773" y="835663"/>
                  <a:pt x="4602824" y="848618"/>
                </a:cubicBezTo>
                <a:cubicBezTo>
                  <a:pt x="4628161" y="860810"/>
                  <a:pt x="4659786" y="859476"/>
                  <a:pt x="4688553" y="864238"/>
                </a:cubicBezTo>
                <a:cubicBezTo>
                  <a:pt x="4708936" y="867668"/>
                  <a:pt x="4729321" y="874716"/>
                  <a:pt x="4749895" y="874716"/>
                </a:cubicBezTo>
                <a:cubicBezTo>
                  <a:pt x="4775424" y="874716"/>
                  <a:pt x="4800761" y="868620"/>
                  <a:pt x="4826480" y="866334"/>
                </a:cubicBezTo>
                <a:cubicBezTo>
                  <a:pt x="4846482" y="864430"/>
                  <a:pt x="4866867" y="865192"/>
                  <a:pt x="4886870" y="862906"/>
                </a:cubicBezTo>
                <a:cubicBezTo>
                  <a:pt x="4903254" y="861190"/>
                  <a:pt x="4919447" y="856810"/>
                  <a:pt x="4935639" y="853190"/>
                </a:cubicBezTo>
                <a:cubicBezTo>
                  <a:pt x="4941546" y="851856"/>
                  <a:pt x="4947452" y="846711"/>
                  <a:pt x="4952784" y="847473"/>
                </a:cubicBezTo>
                <a:cubicBezTo>
                  <a:pt x="5005745" y="855666"/>
                  <a:pt x="5043847" y="819089"/>
                  <a:pt x="5088617" y="802896"/>
                </a:cubicBezTo>
                <a:cubicBezTo>
                  <a:pt x="5135672" y="785749"/>
                  <a:pt x="5181204" y="759461"/>
                  <a:pt x="5233781" y="767271"/>
                </a:cubicBezTo>
                <a:cubicBezTo>
                  <a:pt x="5265596" y="772033"/>
                  <a:pt x="5296267" y="783083"/>
                  <a:pt x="5327893" y="789752"/>
                </a:cubicBezTo>
                <a:cubicBezTo>
                  <a:pt x="5339132" y="792038"/>
                  <a:pt x="5351705" y="791656"/>
                  <a:pt x="5362946" y="789370"/>
                </a:cubicBezTo>
                <a:cubicBezTo>
                  <a:pt x="5417240" y="778891"/>
                  <a:pt x="5470771" y="777367"/>
                  <a:pt x="5524115" y="794514"/>
                </a:cubicBezTo>
                <a:cubicBezTo>
                  <a:pt x="5533257" y="797372"/>
                  <a:pt x="5542974" y="800038"/>
                  <a:pt x="5552500" y="800038"/>
                </a:cubicBezTo>
                <a:cubicBezTo>
                  <a:pt x="5604697" y="800038"/>
                  <a:pt x="5655944" y="796038"/>
                  <a:pt x="5705857" y="777367"/>
                </a:cubicBezTo>
                <a:cubicBezTo>
                  <a:pt x="5722622" y="771080"/>
                  <a:pt x="5743006" y="775081"/>
                  <a:pt x="5761485" y="773557"/>
                </a:cubicBezTo>
                <a:cubicBezTo>
                  <a:pt x="5778629" y="772224"/>
                  <a:pt x="5796156" y="771653"/>
                  <a:pt x="5812731" y="767271"/>
                </a:cubicBezTo>
                <a:cubicBezTo>
                  <a:pt x="5836925" y="760795"/>
                  <a:pt x="5859404" y="760033"/>
                  <a:pt x="5884361" y="765747"/>
                </a:cubicBezTo>
                <a:cubicBezTo>
                  <a:pt x="5908174" y="771080"/>
                  <a:pt x="5933892" y="768415"/>
                  <a:pt x="5958660" y="768605"/>
                </a:cubicBezTo>
                <a:cubicBezTo>
                  <a:pt x="5986282" y="768795"/>
                  <a:pt x="6013906" y="768984"/>
                  <a:pt x="6041528" y="768033"/>
                </a:cubicBezTo>
                <a:cubicBezTo>
                  <a:pt x="6052579" y="767653"/>
                  <a:pt x="6065151" y="760033"/>
                  <a:pt x="6074297" y="763081"/>
                </a:cubicBezTo>
                <a:cubicBezTo>
                  <a:pt x="6103824" y="773366"/>
                  <a:pt x="6133353" y="760985"/>
                  <a:pt x="6162880" y="766509"/>
                </a:cubicBezTo>
                <a:cubicBezTo>
                  <a:pt x="6177360" y="769367"/>
                  <a:pt x="6193743" y="761557"/>
                  <a:pt x="6209364" y="760795"/>
                </a:cubicBezTo>
                <a:cubicBezTo>
                  <a:pt x="6234892" y="759461"/>
                  <a:pt x="6260419" y="760033"/>
                  <a:pt x="6285948" y="759651"/>
                </a:cubicBezTo>
                <a:cubicBezTo>
                  <a:pt x="6294330" y="759461"/>
                  <a:pt x="6302523" y="758699"/>
                  <a:pt x="6310905" y="758316"/>
                </a:cubicBezTo>
                <a:cubicBezTo>
                  <a:pt x="6318335" y="757936"/>
                  <a:pt x="6326145" y="756222"/>
                  <a:pt x="6333194" y="757554"/>
                </a:cubicBezTo>
                <a:cubicBezTo>
                  <a:pt x="6358723" y="762318"/>
                  <a:pt x="6383869" y="770129"/>
                  <a:pt x="6409586" y="773177"/>
                </a:cubicBezTo>
                <a:cubicBezTo>
                  <a:pt x="6431875" y="775843"/>
                  <a:pt x="6454928" y="772224"/>
                  <a:pt x="6477407" y="774129"/>
                </a:cubicBezTo>
                <a:cubicBezTo>
                  <a:pt x="6517032" y="777367"/>
                  <a:pt x="6556657" y="783083"/>
                  <a:pt x="6596283" y="786703"/>
                </a:cubicBezTo>
                <a:cubicBezTo>
                  <a:pt x="6604857" y="787465"/>
                  <a:pt x="6613809" y="782701"/>
                  <a:pt x="6622573" y="782321"/>
                </a:cubicBezTo>
                <a:cubicBezTo>
                  <a:pt x="6650006" y="781369"/>
                  <a:pt x="6677439" y="781177"/>
                  <a:pt x="6704872" y="780607"/>
                </a:cubicBezTo>
                <a:cubicBezTo>
                  <a:pt x="6720493" y="780415"/>
                  <a:pt x="6736305" y="780987"/>
                  <a:pt x="6751738" y="779273"/>
                </a:cubicBezTo>
                <a:cubicBezTo>
                  <a:pt x="6772120" y="776987"/>
                  <a:pt x="6790599" y="773557"/>
                  <a:pt x="6809650" y="788417"/>
                </a:cubicBezTo>
                <a:cubicBezTo>
                  <a:pt x="6816984" y="794180"/>
                  <a:pt x="6824819" y="797942"/>
                  <a:pt x="6832976" y="800428"/>
                </a:cubicBezTo>
                <a:close/>
              </a:path>
            </a:pathLst>
          </a:custGeom>
          <a:blipFill dpi="0" rotWithShape="1">
            <a:blip r:embed="rId3">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301341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86A7B5-DEE2-1D65-9D50-05661BBD0777}"/>
              </a:ext>
            </a:extLst>
          </p:cNvPr>
          <p:cNvSpPr>
            <a:spLocks noGrp="1"/>
          </p:cNvSpPr>
          <p:nvPr>
            <p:ph type="title"/>
          </p:nvPr>
        </p:nvSpPr>
        <p:spPr/>
        <p:txBody>
          <a:bodyPr/>
          <a:lstStyle/>
          <a:p>
            <a:r>
              <a:rPr lang="en-US" b="1" dirty="0"/>
              <a:t>You’re already familiar with using units when taking measurements:</a:t>
            </a:r>
          </a:p>
        </p:txBody>
      </p:sp>
      <p:sp>
        <p:nvSpPr>
          <p:cNvPr id="4" name="TextBox 3">
            <a:extLst>
              <a:ext uri="{FF2B5EF4-FFF2-40B4-BE49-F238E27FC236}">
                <a16:creationId xmlns:a16="http://schemas.microsoft.com/office/drawing/2014/main" id="{E22A8685-CDB1-E83B-664F-0DF5877CC6B0}"/>
              </a:ext>
            </a:extLst>
          </p:cNvPr>
          <p:cNvSpPr txBox="1"/>
          <p:nvPr/>
        </p:nvSpPr>
        <p:spPr>
          <a:xfrm>
            <a:off x="1143000" y="1800225"/>
            <a:ext cx="5414963" cy="4524315"/>
          </a:xfrm>
          <a:prstGeom prst="rect">
            <a:avLst/>
          </a:prstGeom>
          <a:noFill/>
        </p:spPr>
        <p:txBody>
          <a:bodyPr wrap="square" rtlCol="0">
            <a:spAutoFit/>
          </a:bodyPr>
          <a:lstStyle/>
          <a:p>
            <a:r>
              <a:rPr lang="en-US" sz="2400" dirty="0"/>
              <a:t>For example:</a:t>
            </a:r>
          </a:p>
          <a:p>
            <a:pPr marL="285750" indent="-285750">
              <a:buFont typeface="Arial" panose="020B0604020202020204" pitchFamily="34" charset="0"/>
              <a:buChar char="•"/>
            </a:pPr>
            <a:r>
              <a:rPr lang="en-US" sz="2400" dirty="0"/>
              <a:t>Your dog weighs 40 </a:t>
            </a:r>
            <a:r>
              <a:rPr lang="en-US" sz="2400" b="1" dirty="0">
                <a:solidFill>
                  <a:srgbClr val="C00000"/>
                </a:solidFill>
              </a:rPr>
              <a:t>pounds</a:t>
            </a:r>
          </a:p>
          <a:p>
            <a:pPr marL="285750" indent="-285750">
              <a:buFont typeface="Arial" panose="020B0604020202020204" pitchFamily="34" charset="0"/>
              <a:buChar char="•"/>
            </a:pPr>
            <a:r>
              <a:rPr lang="en-US" sz="2400" dirty="0"/>
              <a:t>You weigh 150 </a:t>
            </a:r>
            <a:r>
              <a:rPr lang="en-US" sz="2400" b="1" dirty="0">
                <a:solidFill>
                  <a:srgbClr val="C00000"/>
                </a:solidFill>
              </a:rPr>
              <a:t>pounds</a:t>
            </a:r>
          </a:p>
          <a:p>
            <a:pPr marL="285750" indent="-285750">
              <a:buFont typeface="Arial" panose="020B0604020202020204" pitchFamily="34" charset="0"/>
              <a:buChar char="•"/>
            </a:pPr>
            <a:r>
              <a:rPr lang="en-US" sz="2400" dirty="0"/>
              <a:t>Your height is 5 </a:t>
            </a:r>
            <a:r>
              <a:rPr lang="en-US" sz="2400" b="1" dirty="0">
                <a:solidFill>
                  <a:srgbClr val="C00000"/>
                </a:solidFill>
              </a:rPr>
              <a:t>feet</a:t>
            </a:r>
            <a:r>
              <a:rPr lang="en-US" sz="2400" dirty="0"/>
              <a:t>, 6 </a:t>
            </a:r>
            <a:r>
              <a:rPr lang="en-US" sz="2400" b="1" dirty="0">
                <a:solidFill>
                  <a:srgbClr val="C00000"/>
                </a:solidFill>
              </a:rPr>
              <a:t>inches</a:t>
            </a:r>
          </a:p>
          <a:p>
            <a:pPr marL="285750" indent="-285750">
              <a:buFont typeface="Arial" panose="020B0604020202020204" pitchFamily="34" charset="0"/>
              <a:buChar char="•"/>
            </a:pPr>
            <a:r>
              <a:rPr lang="en-US" sz="2400" dirty="0"/>
              <a:t>The temperature inside this room is 72 </a:t>
            </a:r>
            <a:r>
              <a:rPr lang="en-US" sz="2400" b="1" dirty="0">
                <a:solidFill>
                  <a:srgbClr val="C00000"/>
                </a:solidFill>
              </a:rPr>
              <a:t>degrees</a:t>
            </a:r>
            <a:r>
              <a:rPr lang="en-US" sz="2400" dirty="0"/>
              <a:t> </a:t>
            </a:r>
            <a:r>
              <a:rPr lang="en-US" sz="2400" b="1" dirty="0">
                <a:solidFill>
                  <a:srgbClr val="C00000"/>
                </a:solidFill>
              </a:rPr>
              <a:t>Fahrenheit</a:t>
            </a:r>
          </a:p>
          <a:p>
            <a:pPr marL="285750" indent="-285750">
              <a:buFont typeface="Arial" panose="020B0604020202020204" pitchFamily="34" charset="0"/>
              <a:buChar char="•"/>
            </a:pPr>
            <a:endParaRPr lang="en-US" sz="2400" b="1" dirty="0">
              <a:solidFill>
                <a:srgbClr val="C00000"/>
              </a:solidFill>
            </a:endParaRPr>
          </a:p>
          <a:p>
            <a:r>
              <a:rPr lang="en-US" sz="2400" dirty="0"/>
              <a:t>These units give us an idea of the scale of these measurements.  For example, saying that your dog weighs 40 </a:t>
            </a:r>
            <a:r>
              <a:rPr lang="en-US" sz="2400" b="1" dirty="0">
                <a:solidFill>
                  <a:srgbClr val="C00000"/>
                </a:solidFill>
              </a:rPr>
              <a:t>pounds</a:t>
            </a:r>
            <a:r>
              <a:rPr lang="en-US" sz="2400" dirty="0"/>
              <a:t> is very different than saying it weighs 40 </a:t>
            </a:r>
            <a:r>
              <a:rPr lang="en-US" sz="2400" b="1" dirty="0">
                <a:solidFill>
                  <a:srgbClr val="C00000"/>
                </a:solidFill>
              </a:rPr>
              <a:t>ounces</a:t>
            </a:r>
            <a:r>
              <a:rPr lang="en-US" sz="2400" dirty="0"/>
              <a:t>!</a:t>
            </a:r>
          </a:p>
        </p:txBody>
      </p:sp>
      <p:pic>
        <p:nvPicPr>
          <p:cNvPr id="2050" name="Picture 2" descr="Daniel Fahrenheit">
            <a:extLst>
              <a:ext uri="{FF2B5EF4-FFF2-40B4-BE49-F238E27FC236}">
                <a16:creationId xmlns:a16="http://schemas.microsoft.com/office/drawing/2014/main" id="{38B35977-0499-1086-AC2A-ED551557273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51762" y="1636483"/>
            <a:ext cx="3063875" cy="358503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93190197-CDBF-4EA1-0F6C-CF9462494AB2}"/>
              </a:ext>
            </a:extLst>
          </p:cNvPr>
          <p:cNvSpPr txBox="1"/>
          <p:nvPr/>
        </p:nvSpPr>
        <p:spPr>
          <a:xfrm>
            <a:off x="7215188" y="5221516"/>
            <a:ext cx="4171950" cy="646331"/>
          </a:xfrm>
          <a:prstGeom prst="rect">
            <a:avLst/>
          </a:prstGeom>
          <a:noFill/>
        </p:spPr>
        <p:txBody>
          <a:bodyPr wrap="square" rtlCol="0">
            <a:spAutoFit/>
          </a:bodyPr>
          <a:lstStyle/>
          <a:p>
            <a:r>
              <a:rPr lang="en-US" i="1" dirty="0"/>
              <a:t>Daniel Gabriel Fahrenheit had both epic hair and an epic forehead.</a:t>
            </a:r>
          </a:p>
        </p:txBody>
      </p:sp>
    </p:spTree>
    <p:extLst>
      <p:ext uri="{BB962C8B-B14F-4D97-AF65-F5344CB8AC3E}">
        <p14:creationId xmlns:p14="http://schemas.microsoft.com/office/powerpoint/2010/main" val="16531573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1E6C3-4ED2-BFA7-ED15-F12BB5F60005}"/>
              </a:ext>
            </a:extLst>
          </p:cNvPr>
          <p:cNvSpPr>
            <a:spLocks noGrp="1"/>
          </p:cNvSpPr>
          <p:nvPr>
            <p:ph type="title"/>
          </p:nvPr>
        </p:nvSpPr>
        <p:spPr>
          <a:xfrm>
            <a:off x="838200" y="750888"/>
            <a:ext cx="10515600" cy="1325563"/>
          </a:xfrm>
        </p:spPr>
        <p:txBody>
          <a:bodyPr>
            <a:normAutofit fontScale="90000"/>
          </a:bodyPr>
          <a:lstStyle/>
          <a:p>
            <a:r>
              <a:rPr lang="en-US" b="1" dirty="0"/>
              <a:t>The only problem:  We all need to use the same set of units, or we won’t know what other people’s measurements mean.</a:t>
            </a:r>
          </a:p>
        </p:txBody>
      </p:sp>
      <p:sp>
        <p:nvSpPr>
          <p:cNvPr id="4" name="TextBox 3">
            <a:extLst>
              <a:ext uri="{FF2B5EF4-FFF2-40B4-BE49-F238E27FC236}">
                <a16:creationId xmlns:a16="http://schemas.microsoft.com/office/drawing/2014/main" id="{84C62BF6-FDA4-F40E-8EA1-DA37AAB3FA02}"/>
              </a:ext>
            </a:extLst>
          </p:cNvPr>
          <p:cNvSpPr txBox="1"/>
          <p:nvPr/>
        </p:nvSpPr>
        <p:spPr>
          <a:xfrm>
            <a:off x="1243013" y="2500313"/>
            <a:ext cx="3924732" cy="461665"/>
          </a:xfrm>
          <a:prstGeom prst="rect">
            <a:avLst/>
          </a:prstGeom>
          <a:noFill/>
        </p:spPr>
        <p:txBody>
          <a:bodyPr wrap="square" rtlCol="0">
            <a:spAutoFit/>
          </a:bodyPr>
          <a:lstStyle/>
          <a:p>
            <a:r>
              <a:rPr lang="en-US" sz="2400" dirty="0"/>
              <a:t>Weight can be measured in:</a:t>
            </a:r>
          </a:p>
        </p:txBody>
      </p:sp>
      <p:sp>
        <p:nvSpPr>
          <p:cNvPr id="5" name="TextBox 4">
            <a:extLst>
              <a:ext uri="{FF2B5EF4-FFF2-40B4-BE49-F238E27FC236}">
                <a16:creationId xmlns:a16="http://schemas.microsoft.com/office/drawing/2014/main" id="{D606D473-5CE7-4753-68D7-EFB83FFAC562}"/>
              </a:ext>
            </a:extLst>
          </p:cNvPr>
          <p:cNvSpPr txBox="1"/>
          <p:nvPr/>
        </p:nvSpPr>
        <p:spPr>
          <a:xfrm>
            <a:off x="1787237" y="2996614"/>
            <a:ext cx="6491288" cy="1938992"/>
          </a:xfrm>
          <a:prstGeom prst="rect">
            <a:avLst/>
          </a:prstGeom>
          <a:noFill/>
        </p:spPr>
        <p:txBody>
          <a:bodyPr wrap="square" numCol="2" rtlCol="0">
            <a:spAutoFit/>
          </a:bodyPr>
          <a:lstStyle/>
          <a:p>
            <a:r>
              <a:rPr lang="en-US" sz="2400" b="1" dirty="0"/>
              <a:t>Stone		Newtons</a:t>
            </a:r>
          </a:p>
          <a:p>
            <a:r>
              <a:rPr lang="en-US" sz="2400" b="1" dirty="0"/>
              <a:t>Pounds	Poundals</a:t>
            </a:r>
          </a:p>
          <a:p>
            <a:r>
              <a:rPr lang="en-US" sz="2400" b="1" dirty="0"/>
              <a:t>Kilograms	Slugs	</a:t>
            </a:r>
          </a:p>
          <a:p>
            <a:r>
              <a:rPr lang="en-US" sz="2400" b="1" dirty="0"/>
              <a:t>Tons		Blobs</a:t>
            </a:r>
          </a:p>
          <a:p>
            <a:r>
              <a:rPr lang="en-US" sz="2400" b="1" dirty="0"/>
              <a:t>Ounces</a:t>
            </a:r>
          </a:p>
        </p:txBody>
      </p:sp>
      <p:sp>
        <p:nvSpPr>
          <p:cNvPr id="8" name="TextBox 7">
            <a:extLst>
              <a:ext uri="{FF2B5EF4-FFF2-40B4-BE49-F238E27FC236}">
                <a16:creationId xmlns:a16="http://schemas.microsoft.com/office/drawing/2014/main" id="{A8D578F4-4535-0008-4C99-07C544AFCA26}"/>
              </a:ext>
            </a:extLst>
          </p:cNvPr>
          <p:cNvSpPr txBox="1"/>
          <p:nvPr/>
        </p:nvSpPr>
        <p:spPr>
          <a:xfrm>
            <a:off x="1243013" y="4935606"/>
            <a:ext cx="6879216" cy="1569660"/>
          </a:xfrm>
          <a:prstGeom prst="rect">
            <a:avLst/>
          </a:prstGeom>
          <a:noFill/>
        </p:spPr>
        <p:txBody>
          <a:bodyPr wrap="square" rtlCol="0">
            <a:spAutoFit/>
          </a:bodyPr>
          <a:lstStyle/>
          <a:p>
            <a:r>
              <a:rPr lang="en-US" sz="2400" dirty="0"/>
              <a:t>Obviously, it makes a great deal of difference which of these you use, because if the person reading your measurements thinks you’re working in different units, the measurement is as good as useless.</a:t>
            </a:r>
          </a:p>
        </p:txBody>
      </p:sp>
      <p:pic>
        <p:nvPicPr>
          <p:cNvPr id="3074" name="Picture 2" descr="The Slug as a Mass Unit">
            <a:extLst>
              <a:ext uri="{FF2B5EF4-FFF2-40B4-BE49-F238E27FC236}">
                <a16:creationId xmlns:a16="http://schemas.microsoft.com/office/drawing/2014/main" id="{163EE30E-1578-4F5D-F439-BACE2EDA629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3723" y="2076451"/>
            <a:ext cx="2552700" cy="317500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31E1730C-8D8F-8745-7787-D999D13CD006}"/>
              </a:ext>
            </a:extLst>
          </p:cNvPr>
          <p:cNvSpPr txBox="1"/>
          <p:nvPr/>
        </p:nvSpPr>
        <p:spPr>
          <a:xfrm>
            <a:off x="8860417" y="5397270"/>
            <a:ext cx="3231571" cy="646331"/>
          </a:xfrm>
          <a:prstGeom prst="rect">
            <a:avLst/>
          </a:prstGeom>
          <a:noFill/>
        </p:spPr>
        <p:txBody>
          <a:bodyPr wrap="square" rtlCol="0">
            <a:spAutoFit/>
          </a:bodyPr>
          <a:lstStyle/>
          <a:p>
            <a:r>
              <a:rPr lang="en-US" i="1" dirty="0"/>
              <a:t>Be honest:  You thought I was making some of those up.</a:t>
            </a:r>
          </a:p>
        </p:txBody>
      </p:sp>
    </p:spTree>
    <p:extLst>
      <p:ext uri="{BB962C8B-B14F-4D97-AF65-F5344CB8AC3E}">
        <p14:creationId xmlns:p14="http://schemas.microsoft.com/office/powerpoint/2010/main" val="18874750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80902-8C69-F75D-0532-5303038F7ADA}"/>
              </a:ext>
            </a:extLst>
          </p:cNvPr>
          <p:cNvSpPr>
            <a:spLocks noGrp="1"/>
          </p:cNvSpPr>
          <p:nvPr>
            <p:ph type="title"/>
          </p:nvPr>
        </p:nvSpPr>
        <p:spPr>
          <a:xfrm>
            <a:off x="588818" y="600652"/>
            <a:ext cx="10515600" cy="1325563"/>
          </a:xfrm>
        </p:spPr>
        <p:txBody>
          <a:bodyPr/>
          <a:lstStyle/>
          <a:p>
            <a:r>
              <a:rPr lang="en-US" b="1" dirty="0"/>
              <a:t>Systems of units through the ages</a:t>
            </a:r>
            <a:br>
              <a:rPr lang="en-US" b="1" dirty="0"/>
            </a:br>
            <a:r>
              <a:rPr lang="en-US" b="1" dirty="0"/>
              <a:t>Part 1:  The age of random units</a:t>
            </a:r>
          </a:p>
        </p:txBody>
      </p:sp>
      <p:sp>
        <p:nvSpPr>
          <p:cNvPr id="3" name="Content Placeholder 2">
            <a:extLst>
              <a:ext uri="{FF2B5EF4-FFF2-40B4-BE49-F238E27FC236}">
                <a16:creationId xmlns:a16="http://schemas.microsoft.com/office/drawing/2014/main" id="{9CBB159D-BC18-07D1-BE40-FE9880D98069}"/>
              </a:ext>
            </a:extLst>
          </p:cNvPr>
          <p:cNvSpPr>
            <a:spLocks noGrp="1"/>
          </p:cNvSpPr>
          <p:nvPr>
            <p:ph idx="1"/>
          </p:nvPr>
        </p:nvSpPr>
        <p:spPr>
          <a:xfrm>
            <a:off x="838201" y="2141537"/>
            <a:ext cx="6823364" cy="4351338"/>
          </a:xfrm>
        </p:spPr>
        <p:txBody>
          <a:bodyPr/>
          <a:lstStyle/>
          <a:p>
            <a:pPr marL="0" indent="0">
              <a:buNone/>
            </a:pPr>
            <a:r>
              <a:rPr lang="en-US" dirty="0"/>
              <a:t>The first units people used were used locally:</a:t>
            </a:r>
          </a:p>
          <a:p>
            <a:r>
              <a:rPr lang="en-US" dirty="0"/>
              <a:t>Cubits were used in Mesopotamia and Egypt, but depended on the distance between the measurers elbow and middle finger.</a:t>
            </a:r>
          </a:p>
          <a:p>
            <a:r>
              <a:rPr lang="en-US" dirty="0"/>
              <a:t>The South Asian yojana measured 12-15 km</a:t>
            </a:r>
          </a:p>
          <a:p>
            <a:r>
              <a:rPr lang="en-US" dirty="0"/>
              <a:t>The mina, the shekel, and talent were used in the Mediterranean to measure weight, though people disagreed on how big they were.</a:t>
            </a:r>
          </a:p>
        </p:txBody>
      </p:sp>
      <p:sp>
        <p:nvSpPr>
          <p:cNvPr id="4" name="TextBox 3">
            <a:extLst>
              <a:ext uri="{FF2B5EF4-FFF2-40B4-BE49-F238E27FC236}">
                <a16:creationId xmlns:a16="http://schemas.microsoft.com/office/drawing/2014/main" id="{66367EA9-AC00-38F7-11CD-9F7019C70ECB}"/>
              </a:ext>
            </a:extLst>
          </p:cNvPr>
          <p:cNvSpPr txBox="1"/>
          <p:nvPr/>
        </p:nvSpPr>
        <p:spPr>
          <a:xfrm>
            <a:off x="8539130" y="4594600"/>
            <a:ext cx="3352800" cy="1477328"/>
          </a:xfrm>
          <a:prstGeom prst="rect">
            <a:avLst/>
          </a:prstGeom>
          <a:noFill/>
        </p:spPr>
        <p:txBody>
          <a:bodyPr wrap="square" rtlCol="0">
            <a:spAutoFit/>
          </a:bodyPr>
          <a:lstStyle/>
          <a:p>
            <a:r>
              <a:rPr lang="en-US" i="1" dirty="0"/>
              <a:t>Judas betrayed Jesus for 30 pieces of silver, which is equivalent to about 490 grams of silver.  At this writing, that’s worth $340.  He was also a very bad kisser.</a:t>
            </a:r>
          </a:p>
        </p:txBody>
      </p:sp>
      <p:pic>
        <p:nvPicPr>
          <p:cNvPr id="4100" name="Picture 4" descr="The Kiss of Judas Painting by Ary Scheffer | Pixels">
            <a:extLst>
              <a:ext uri="{FF2B5EF4-FFF2-40B4-BE49-F238E27FC236}">
                <a16:creationId xmlns:a16="http://schemas.microsoft.com/office/drawing/2014/main" id="{E59A5163-AA95-16BD-8555-C9E67E7B19F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63821" y="822527"/>
            <a:ext cx="3084834" cy="37121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46605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F28B0B-2E2F-98A4-4049-07A5736D3D9C}"/>
              </a:ext>
            </a:extLst>
          </p:cNvPr>
          <p:cNvSpPr>
            <a:spLocks noGrp="1"/>
          </p:cNvSpPr>
          <p:nvPr>
            <p:ph type="title"/>
          </p:nvPr>
        </p:nvSpPr>
        <p:spPr/>
        <p:txBody>
          <a:bodyPr/>
          <a:lstStyle/>
          <a:p>
            <a:r>
              <a:rPr lang="en-US" b="1" dirty="0"/>
              <a:t>Systems of units through the ages</a:t>
            </a:r>
            <a:br>
              <a:rPr lang="en-US" b="1" dirty="0"/>
            </a:br>
            <a:r>
              <a:rPr lang="en-US" b="1" dirty="0"/>
              <a:t>Part 2:  The Imperial era</a:t>
            </a:r>
          </a:p>
        </p:txBody>
      </p:sp>
      <p:sp>
        <p:nvSpPr>
          <p:cNvPr id="4" name="TextBox 3">
            <a:extLst>
              <a:ext uri="{FF2B5EF4-FFF2-40B4-BE49-F238E27FC236}">
                <a16:creationId xmlns:a16="http://schemas.microsoft.com/office/drawing/2014/main" id="{C0C0D159-AE5B-1B53-1514-057D1E1932C5}"/>
              </a:ext>
            </a:extLst>
          </p:cNvPr>
          <p:cNvSpPr txBox="1"/>
          <p:nvPr/>
        </p:nvSpPr>
        <p:spPr>
          <a:xfrm>
            <a:off x="957263" y="1814945"/>
            <a:ext cx="8272462" cy="4801314"/>
          </a:xfrm>
          <a:prstGeom prst="rect">
            <a:avLst/>
          </a:prstGeom>
          <a:noFill/>
        </p:spPr>
        <p:txBody>
          <a:bodyPr wrap="square" rtlCol="0">
            <a:spAutoFit/>
          </a:bodyPr>
          <a:lstStyle/>
          <a:p>
            <a:r>
              <a:rPr lang="en-US" sz="2400" dirty="0"/>
              <a:t>In the Renaissance, the British decided that using random units was probably not good for business.  In 1824, they finally got around to coming up with firm definitions for each:</a:t>
            </a:r>
          </a:p>
          <a:p>
            <a:pPr marL="285750" indent="-285750">
              <a:buFont typeface="Arial" panose="020B0604020202020204" pitchFamily="34" charset="0"/>
              <a:buChar char="•"/>
            </a:pPr>
            <a:r>
              <a:rPr lang="en-US" sz="2400" dirty="0"/>
              <a:t>Distance:  Feet, yard (3 feet), mile (1760 yards)</a:t>
            </a:r>
          </a:p>
          <a:p>
            <a:pPr marL="285750" indent="-285750">
              <a:buFont typeface="Arial" panose="020B0604020202020204" pitchFamily="34" charset="0"/>
              <a:buChar char="•"/>
            </a:pPr>
            <a:r>
              <a:rPr lang="en-US" sz="2400" dirty="0"/>
              <a:t>Volume: Fl. oz, gill (5 fl. oz), pint (4 gill), quart (4 </a:t>
            </a:r>
            <a:r>
              <a:rPr lang="en-US" sz="2400" dirty="0" err="1"/>
              <a:t>pt</a:t>
            </a:r>
            <a:r>
              <a:rPr lang="en-US" sz="2400" dirty="0"/>
              <a:t>), gallon (4 qt)</a:t>
            </a:r>
          </a:p>
          <a:p>
            <a:pPr marL="285750" indent="-285750">
              <a:buFont typeface="Arial" panose="020B0604020202020204" pitchFamily="34" charset="0"/>
              <a:buChar char="•"/>
            </a:pPr>
            <a:r>
              <a:rPr lang="en-US" sz="2400" dirty="0"/>
              <a:t>Mass: Oz (1/16 </a:t>
            </a:r>
            <a:r>
              <a:rPr lang="en-US" sz="2400" dirty="0" err="1"/>
              <a:t>lb</a:t>
            </a:r>
            <a:r>
              <a:rPr lang="en-US" sz="2400" dirty="0"/>
              <a:t>), pound, stone (14 </a:t>
            </a:r>
            <a:r>
              <a:rPr lang="en-US" sz="2400" dirty="0" err="1"/>
              <a:t>lb</a:t>
            </a:r>
            <a:r>
              <a:rPr lang="en-US" sz="2400" dirty="0"/>
              <a:t>), ton (2240 </a:t>
            </a:r>
            <a:r>
              <a:rPr lang="en-US" sz="2400" dirty="0" err="1"/>
              <a:t>lb</a:t>
            </a:r>
            <a:r>
              <a:rPr lang="en-US" sz="2400" dirty="0"/>
              <a:t>)</a:t>
            </a:r>
          </a:p>
          <a:p>
            <a:pPr marL="285750" indent="-285750">
              <a:buFont typeface="Arial" panose="020B0604020202020204" pitchFamily="34" charset="0"/>
              <a:buChar char="•"/>
            </a:pPr>
            <a:r>
              <a:rPr lang="en-US" sz="2400" dirty="0"/>
              <a:t>Temperature: Degree Fahrenheit (0</a:t>
            </a:r>
            <a:r>
              <a:rPr lang="en-US" sz="2400" baseline="30000" dirty="0"/>
              <a:t>o</a:t>
            </a:r>
            <a:r>
              <a:rPr lang="en-US" sz="2400" dirty="0"/>
              <a:t> = freezing point of salt water, 100</a:t>
            </a:r>
            <a:r>
              <a:rPr lang="en-US" sz="2400" baseline="30000" dirty="0"/>
              <a:t>o</a:t>
            </a:r>
            <a:r>
              <a:rPr lang="en-US" sz="2400" dirty="0"/>
              <a:t> = human body temperature)</a:t>
            </a:r>
          </a:p>
          <a:p>
            <a:pPr marL="285750" indent="-285750">
              <a:buFont typeface="Arial" panose="020B0604020202020204" pitchFamily="34" charset="0"/>
              <a:buChar char="•"/>
            </a:pPr>
            <a:endParaRPr lang="en-US" sz="2400" dirty="0"/>
          </a:p>
          <a:p>
            <a:r>
              <a:rPr lang="en-US" sz="2400" dirty="0"/>
              <a:t>Some countries (U.S., Canada, U.K., Myanmar, Liberia, and some islands in the Pacific) still use these units, either in part or in full.</a:t>
            </a:r>
          </a:p>
          <a:p>
            <a:endParaRPr lang="en-US" dirty="0"/>
          </a:p>
        </p:txBody>
      </p:sp>
      <p:pic>
        <p:nvPicPr>
          <p:cNvPr id="5122" name="Picture 2">
            <a:extLst>
              <a:ext uri="{FF2B5EF4-FFF2-40B4-BE49-F238E27FC236}">
                <a16:creationId xmlns:a16="http://schemas.microsoft.com/office/drawing/2014/main" id="{80F049C1-DFD9-172F-0510-D5138D9D1D8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85467" y="1027906"/>
            <a:ext cx="3327065" cy="443198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AF243FC6-FDB1-F987-17DC-C07F9948B72A}"/>
              </a:ext>
            </a:extLst>
          </p:cNvPr>
          <p:cNvSpPr txBox="1"/>
          <p:nvPr/>
        </p:nvSpPr>
        <p:spPr>
          <a:xfrm>
            <a:off x="9571204" y="5459889"/>
            <a:ext cx="2620796" cy="646331"/>
          </a:xfrm>
          <a:prstGeom prst="rect">
            <a:avLst/>
          </a:prstGeom>
          <a:noFill/>
        </p:spPr>
        <p:txBody>
          <a:bodyPr wrap="square" rtlCol="0">
            <a:spAutoFit/>
          </a:bodyPr>
          <a:lstStyle/>
          <a:p>
            <a:r>
              <a:rPr lang="en-US" i="1" dirty="0"/>
              <a:t>Don’t even get me started about the </a:t>
            </a:r>
            <a:r>
              <a:rPr lang="en-US" i="1" dirty="0" err="1"/>
              <a:t>Reamur</a:t>
            </a:r>
            <a:r>
              <a:rPr lang="en-US" i="1" dirty="0"/>
              <a:t> scale.</a:t>
            </a:r>
          </a:p>
        </p:txBody>
      </p:sp>
    </p:spTree>
    <p:extLst>
      <p:ext uri="{BB962C8B-B14F-4D97-AF65-F5344CB8AC3E}">
        <p14:creationId xmlns:p14="http://schemas.microsoft.com/office/powerpoint/2010/main" val="38438739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9281F4-5E3C-3774-CAE9-12E5987E1CA2}"/>
              </a:ext>
            </a:extLst>
          </p:cNvPr>
          <p:cNvSpPr>
            <a:spLocks noGrp="1"/>
          </p:cNvSpPr>
          <p:nvPr>
            <p:ph type="title"/>
          </p:nvPr>
        </p:nvSpPr>
        <p:spPr/>
        <p:txBody>
          <a:bodyPr/>
          <a:lstStyle/>
          <a:p>
            <a:r>
              <a:rPr lang="en-US" b="1" dirty="0"/>
              <a:t>Systems of units through the ages</a:t>
            </a:r>
            <a:br>
              <a:rPr lang="en-US" b="1" dirty="0"/>
            </a:br>
            <a:r>
              <a:rPr lang="en-US" b="1" dirty="0"/>
              <a:t>Part 3:  The metric system (and variants)</a:t>
            </a:r>
          </a:p>
        </p:txBody>
      </p:sp>
      <p:sp>
        <p:nvSpPr>
          <p:cNvPr id="4" name="TextBox 3">
            <a:extLst>
              <a:ext uri="{FF2B5EF4-FFF2-40B4-BE49-F238E27FC236}">
                <a16:creationId xmlns:a16="http://schemas.microsoft.com/office/drawing/2014/main" id="{89335AC8-CF09-273E-2DCE-692A6CFE34FB}"/>
              </a:ext>
            </a:extLst>
          </p:cNvPr>
          <p:cNvSpPr txBox="1"/>
          <p:nvPr/>
        </p:nvSpPr>
        <p:spPr>
          <a:xfrm>
            <a:off x="1228725" y="1828800"/>
            <a:ext cx="7000875" cy="4524315"/>
          </a:xfrm>
          <a:prstGeom prst="rect">
            <a:avLst/>
          </a:prstGeom>
          <a:noFill/>
        </p:spPr>
        <p:txBody>
          <a:bodyPr wrap="square" rtlCol="0">
            <a:spAutoFit/>
          </a:bodyPr>
          <a:lstStyle/>
          <a:p>
            <a:r>
              <a:rPr lang="en-US" sz="2400" dirty="0"/>
              <a:t>When the French revolution occurred (1789), the French decided to throw out all of their own weird units and come up with their own units.  These units had two main characteristics:</a:t>
            </a:r>
          </a:p>
          <a:p>
            <a:endParaRPr lang="en-US" sz="2400" dirty="0"/>
          </a:p>
          <a:p>
            <a:pPr marL="342900" indent="-342900">
              <a:buAutoNum type="arabicPeriod"/>
            </a:pPr>
            <a:r>
              <a:rPr lang="en-US" sz="2400" dirty="0"/>
              <a:t>They were all based on actual, physical objects.  For example, they made a “meter”, which was a piece of metal that was defined as exactly one meter long.</a:t>
            </a:r>
          </a:p>
          <a:p>
            <a:pPr marL="342900" indent="-342900">
              <a:buAutoNum type="arabicPeriod"/>
            </a:pPr>
            <a:r>
              <a:rPr lang="en-US" sz="2400" dirty="0"/>
              <a:t>They were related to one another based on powers of ten.  Which power of ten was indicated not by a new unit name, but by adding a prefix to the name of the unit.</a:t>
            </a:r>
          </a:p>
        </p:txBody>
      </p:sp>
      <p:pic>
        <p:nvPicPr>
          <p:cNvPr id="6146" name="Picture 2" descr="Copy #23 of international metre prototype [courtesy PTB]. | Download  Scientific Diagram">
            <a:extLst>
              <a:ext uri="{FF2B5EF4-FFF2-40B4-BE49-F238E27FC236}">
                <a16:creationId xmlns:a16="http://schemas.microsoft.com/office/drawing/2014/main" id="{2E109BFE-E7AD-4FFC-0BA1-090DAA06CD6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17121" y="1828800"/>
            <a:ext cx="2608580" cy="36576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43E01D4F-1B5B-C05F-942E-E8A3EAA3A2E8}"/>
              </a:ext>
            </a:extLst>
          </p:cNvPr>
          <p:cNvSpPr txBox="1"/>
          <p:nvPr/>
        </p:nvSpPr>
        <p:spPr>
          <a:xfrm>
            <a:off x="9112371" y="5429785"/>
            <a:ext cx="2975412" cy="923330"/>
          </a:xfrm>
          <a:prstGeom prst="rect">
            <a:avLst/>
          </a:prstGeom>
          <a:noFill/>
        </p:spPr>
        <p:txBody>
          <a:bodyPr wrap="square" rtlCol="0">
            <a:spAutoFit/>
          </a:bodyPr>
          <a:lstStyle/>
          <a:p>
            <a:r>
              <a:rPr lang="en-US" i="1" dirty="0"/>
              <a:t>This piece of metal was defined as being exactly 1 meter long.</a:t>
            </a:r>
          </a:p>
        </p:txBody>
      </p:sp>
    </p:spTree>
    <p:extLst>
      <p:ext uri="{BB962C8B-B14F-4D97-AF65-F5344CB8AC3E}">
        <p14:creationId xmlns:p14="http://schemas.microsoft.com/office/powerpoint/2010/main" val="14689311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32D0DB-7234-1928-8D93-D4857AC78199}"/>
              </a:ext>
            </a:extLst>
          </p:cNvPr>
          <p:cNvSpPr>
            <a:spLocks noGrp="1"/>
          </p:cNvSpPr>
          <p:nvPr>
            <p:ph type="title"/>
          </p:nvPr>
        </p:nvSpPr>
        <p:spPr/>
        <p:txBody>
          <a:bodyPr/>
          <a:lstStyle/>
          <a:p>
            <a:r>
              <a:rPr lang="en-US" b="1" dirty="0"/>
              <a:t>More about the metric system</a:t>
            </a:r>
          </a:p>
        </p:txBody>
      </p:sp>
      <p:sp>
        <p:nvSpPr>
          <p:cNvPr id="4" name="TextBox 3">
            <a:extLst>
              <a:ext uri="{FF2B5EF4-FFF2-40B4-BE49-F238E27FC236}">
                <a16:creationId xmlns:a16="http://schemas.microsoft.com/office/drawing/2014/main" id="{9AF24D53-D3CE-1B29-8776-F386FBC6A752}"/>
              </a:ext>
            </a:extLst>
          </p:cNvPr>
          <p:cNvSpPr txBox="1"/>
          <p:nvPr/>
        </p:nvSpPr>
        <p:spPr>
          <a:xfrm>
            <a:off x="5519738" y="6029326"/>
            <a:ext cx="6672262" cy="646331"/>
          </a:xfrm>
          <a:prstGeom prst="rect">
            <a:avLst/>
          </a:prstGeom>
          <a:noFill/>
        </p:spPr>
        <p:txBody>
          <a:bodyPr wrap="square" rtlCol="0">
            <a:spAutoFit/>
          </a:bodyPr>
          <a:lstStyle/>
          <a:p>
            <a:r>
              <a:rPr lang="en-US" dirty="0"/>
              <a:t>Note:  ”SI units” are the updated version of the “metric system”, and are nearly identical, so we’ll treat them interchangeably.</a:t>
            </a:r>
          </a:p>
        </p:txBody>
      </p:sp>
      <p:graphicFrame>
        <p:nvGraphicFramePr>
          <p:cNvPr id="5" name="Table 5">
            <a:extLst>
              <a:ext uri="{FF2B5EF4-FFF2-40B4-BE49-F238E27FC236}">
                <a16:creationId xmlns:a16="http://schemas.microsoft.com/office/drawing/2014/main" id="{18DA4E03-89F1-03C5-3AB2-388FE1546A31}"/>
              </a:ext>
            </a:extLst>
          </p:cNvPr>
          <p:cNvGraphicFramePr>
            <a:graphicFrameLocks noGrp="1"/>
          </p:cNvGraphicFramePr>
          <p:nvPr>
            <p:extLst>
              <p:ext uri="{D42A27DB-BD31-4B8C-83A1-F6EECF244321}">
                <p14:modId xmlns:p14="http://schemas.microsoft.com/office/powerpoint/2010/main" val="2779200313"/>
              </p:ext>
            </p:extLst>
          </p:nvPr>
        </p:nvGraphicFramePr>
        <p:xfrm>
          <a:off x="2032000" y="1783795"/>
          <a:ext cx="8127999" cy="3078480"/>
        </p:xfrm>
        <a:graphic>
          <a:graphicData uri="http://schemas.openxmlformats.org/drawingml/2006/table">
            <a:tbl>
              <a:tblPr firstRow="1" bandRow="1">
                <a:tableStyleId>{5C22544A-7EE6-4342-B048-85BDC9FD1C3A}</a:tableStyleId>
              </a:tblPr>
              <a:tblGrid>
                <a:gridCol w="2709333">
                  <a:extLst>
                    <a:ext uri="{9D8B030D-6E8A-4147-A177-3AD203B41FA5}">
                      <a16:colId xmlns:a16="http://schemas.microsoft.com/office/drawing/2014/main" val="3156621377"/>
                    </a:ext>
                  </a:extLst>
                </a:gridCol>
                <a:gridCol w="2709333">
                  <a:extLst>
                    <a:ext uri="{9D8B030D-6E8A-4147-A177-3AD203B41FA5}">
                      <a16:colId xmlns:a16="http://schemas.microsoft.com/office/drawing/2014/main" val="1536838890"/>
                    </a:ext>
                  </a:extLst>
                </a:gridCol>
                <a:gridCol w="2709333">
                  <a:extLst>
                    <a:ext uri="{9D8B030D-6E8A-4147-A177-3AD203B41FA5}">
                      <a16:colId xmlns:a16="http://schemas.microsoft.com/office/drawing/2014/main" val="1399027452"/>
                    </a:ext>
                  </a:extLst>
                </a:gridCol>
              </a:tblGrid>
              <a:tr h="370840">
                <a:tc>
                  <a:txBody>
                    <a:bodyPr/>
                    <a:lstStyle/>
                    <a:p>
                      <a:pPr algn="ctr"/>
                      <a:r>
                        <a:rPr lang="en-US" sz="2000" dirty="0"/>
                        <a:t>The Unit</a:t>
                      </a:r>
                    </a:p>
                  </a:txBody>
                  <a:tcPr anchor="ctr"/>
                </a:tc>
                <a:tc>
                  <a:txBody>
                    <a:bodyPr/>
                    <a:lstStyle/>
                    <a:p>
                      <a:pPr algn="ctr"/>
                      <a:r>
                        <a:rPr lang="en-US" sz="2000" dirty="0"/>
                        <a:t>What it measures</a:t>
                      </a:r>
                    </a:p>
                  </a:txBody>
                  <a:tcPr anchor="ctr"/>
                </a:tc>
                <a:tc>
                  <a:txBody>
                    <a:bodyPr/>
                    <a:lstStyle/>
                    <a:p>
                      <a:pPr algn="ctr"/>
                      <a:r>
                        <a:rPr lang="en-US" sz="2000" dirty="0"/>
                        <a:t>Equivalent in units you might be more used to</a:t>
                      </a:r>
                    </a:p>
                  </a:txBody>
                  <a:tcPr/>
                </a:tc>
                <a:extLst>
                  <a:ext uri="{0D108BD9-81ED-4DB2-BD59-A6C34878D82A}">
                    <a16:rowId xmlns:a16="http://schemas.microsoft.com/office/drawing/2014/main" val="356369414"/>
                  </a:ext>
                </a:extLst>
              </a:tr>
              <a:tr h="370840">
                <a:tc>
                  <a:txBody>
                    <a:bodyPr/>
                    <a:lstStyle/>
                    <a:p>
                      <a:pPr algn="ctr"/>
                      <a:r>
                        <a:rPr lang="en-US" sz="2000" dirty="0"/>
                        <a:t>kilograms (kg)</a:t>
                      </a:r>
                    </a:p>
                  </a:txBody>
                  <a:tcPr/>
                </a:tc>
                <a:tc>
                  <a:txBody>
                    <a:bodyPr/>
                    <a:lstStyle/>
                    <a:p>
                      <a:pPr algn="ctr"/>
                      <a:r>
                        <a:rPr lang="en-US" sz="2000" dirty="0"/>
                        <a:t>mass</a:t>
                      </a:r>
                    </a:p>
                  </a:txBody>
                  <a:tcPr/>
                </a:tc>
                <a:tc>
                  <a:txBody>
                    <a:bodyPr/>
                    <a:lstStyle/>
                    <a:p>
                      <a:pPr algn="ctr"/>
                      <a:r>
                        <a:rPr lang="en-US" sz="2000" dirty="0"/>
                        <a:t>1 kg = 2.2 pounds</a:t>
                      </a:r>
                    </a:p>
                  </a:txBody>
                  <a:tcPr/>
                </a:tc>
                <a:extLst>
                  <a:ext uri="{0D108BD9-81ED-4DB2-BD59-A6C34878D82A}">
                    <a16:rowId xmlns:a16="http://schemas.microsoft.com/office/drawing/2014/main" val="3328989046"/>
                  </a:ext>
                </a:extLst>
              </a:tr>
              <a:tr h="370840">
                <a:tc>
                  <a:txBody>
                    <a:bodyPr/>
                    <a:lstStyle/>
                    <a:p>
                      <a:pPr algn="ctr"/>
                      <a:r>
                        <a:rPr lang="en-US" sz="2000" dirty="0"/>
                        <a:t>meter (m)</a:t>
                      </a:r>
                    </a:p>
                  </a:txBody>
                  <a:tcPr/>
                </a:tc>
                <a:tc>
                  <a:txBody>
                    <a:bodyPr/>
                    <a:lstStyle/>
                    <a:p>
                      <a:pPr algn="ctr"/>
                      <a:r>
                        <a:rPr lang="en-US" sz="2000" dirty="0"/>
                        <a:t>length</a:t>
                      </a:r>
                    </a:p>
                  </a:txBody>
                  <a:tcPr/>
                </a:tc>
                <a:tc>
                  <a:txBody>
                    <a:bodyPr/>
                    <a:lstStyle/>
                    <a:p>
                      <a:pPr algn="ctr"/>
                      <a:r>
                        <a:rPr lang="en-US" sz="2000" dirty="0"/>
                        <a:t>1 m = 1.09 yards</a:t>
                      </a:r>
                    </a:p>
                  </a:txBody>
                  <a:tcPr/>
                </a:tc>
                <a:extLst>
                  <a:ext uri="{0D108BD9-81ED-4DB2-BD59-A6C34878D82A}">
                    <a16:rowId xmlns:a16="http://schemas.microsoft.com/office/drawing/2014/main" val="2704358298"/>
                  </a:ext>
                </a:extLst>
              </a:tr>
              <a:tr h="370840">
                <a:tc>
                  <a:txBody>
                    <a:bodyPr/>
                    <a:lstStyle/>
                    <a:p>
                      <a:pPr algn="ctr"/>
                      <a:r>
                        <a:rPr lang="en-US" sz="2000" dirty="0"/>
                        <a:t>second (s)</a:t>
                      </a:r>
                    </a:p>
                  </a:txBody>
                  <a:tcPr/>
                </a:tc>
                <a:tc>
                  <a:txBody>
                    <a:bodyPr/>
                    <a:lstStyle/>
                    <a:p>
                      <a:pPr algn="ctr"/>
                      <a:r>
                        <a:rPr lang="en-US" sz="2000" dirty="0"/>
                        <a:t>time</a:t>
                      </a:r>
                    </a:p>
                  </a:txBody>
                  <a:tcPr/>
                </a:tc>
                <a:tc>
                  <a:txBody>
                    <a:bodyPr/>
                    <a:lstStyle/>
                    <a:p>
                      <a:pPr algn="ctr"/>
                      <a:r>
                        <a:rPr lang="en-US" sz="2000" dirty="0"/>
                        <a:t>You already know this</a:t>
                      </a:r>
                    </a:p>
                  </a:txBody>
                  <a:tcPr/>
                </a:tc>
                <a:extLst>
                  <a:ext uri="{0D108BD9-81ED-4DB2-BD59-A6C34878D82A}">
                    <a16:rowId xmlns:a16="http://schemas.microsoft.com/office/drawing/2014/main" val="1456904218"/>
                  </a:ext>
                </a:extLst>
              </a:tr>
              <a:tr h="370840">
                <a:tc>
                  <a:txBody>
                    <a:bodyPr/>
                    <a:lstStyle/>
                    <a:p>
                      <a:pPr algn="ctr"/>
                      <a:r>
                        <a:rPr lang="en-US" sz="2000" dirty="0"/>
                        <a:t>Pascal (Pa)</a:t>
                      </a:r>
                    </a:p>
                  </a:txBody>
                  <a:tcPr/>
                </a:tc>
                <a:tc>
                  <a:txBody>
                    <a:bodyPr/>
                    <a:lstStyle/>
                    <a:p>
                      <a:pPr algn="ctr"/>
                      <a:r>
                        <a:rPr lang="en-US" sz="2000" dirty="0"/>
                        <a:t>pressure</a:t>
                      </a:r>
                    </a:p>
                  </a:txBody>
                  <a:tcPr/>
                </a:tc>
                <a:tc>
                  <a:txBody>
                    <a:bodyPr/>
                    <a:lstStyle/>
                    <a:p>
                      <a:pPr algn="ctr"/>
                      <a:r>
                        <a:rPr lang="en-US" sz="2000" dirty="0"/>
                        <a:t>1 Pa = 0.000145 psi</a:t>
                      </a:r>
                    </a:p>
                  </a:txBody>
                  <a:tcPr/>
                </a:tc>
                <a:extLst>
                  <a:ext uri="{0D108BD9-81ED-4DB2-BD59-A6C34878D82A}">
                    <a16:rowId xmlns:a16="http://schemas.microsoft.com/office/drawing/2014/main" val="849257729"/>
                  </a:ext>
                </a:extLst>
              </a:tr>
              <a:tr h="370840">
                <a:tc>
                  <a:txBody>
                    <a:bodyPr/>
                    <a:lstStyle/>
                    <a:p>
                      <a:pPr algn="ctr"/>
                      <a:r>
                        <a:rPr lang="en-US" sz="2000" dirty="0"/>
                        <a:t>Kelvin (K)</a:t>
                      </a:r>
                    </a:p>
                  </a:txBody>
                  <a:tcPr/>
                </a:tc>
                <a:tc>
                  <a:txBody>
                    <a:bodyPr/>
                    <a:lstStyle/>
                    <a:p>
                      <a:pPr algn="ctr"/>
                      <a:r>
                        <a:rPr lang="en-US" sz="2000" dirty="0"/>
                        <a:t>temperature</a:t>
                      </a:r>
                    </a:p>
                  </a:txBody>
                  <a:tcPr/>
                </a:tc>
                <a:tc>
                  <a:txBody>
                    <a:bodyPr/>
                    <a:lstStyle/>
                    <a:p>
                      <a:pPr algn="ctr"/>
                      <a:r>
                        <a:rPr lang="en-US" sz="2000" dirty="0"/>
                        <a:t>1 K = 1.8</a:t>
                      </a:r>
                      <a:r>
                        <a:rPr lang="en-US" sz="2000" baseline="30000" dirty="0"/>
                        <a:t>o</a:t>
                      </a:r>
                      <a:r>
                        <a:rPr lang="en-US" sz="2000" baseline="0" dirty="0"/>
                        <a:t> Fahrenheit</a:t>
                      </a:r>
                      <a:endParaRPr lang="en-US" sz="2000" dirty="0"/>
                    </a:p>
                  </a:txBody>
                  <a:tcPr/>
                </a:tc>
                <a:extLst>
                  <a:ext uri="{0D108BD9-81ED-4DB2-BD59-A6C34878D82A}">
                    <a16:rowId xmlns:a16="http://schemas.microsoft.com/office/drawing/2014/main" val="3166441958"/>
                  </a:ext>
                </a:extLst>
              </a:tr>
              <a:tr h="370840">
                <a:tc>
                  <a:txBody>
                    <a:bodyPr/>
                    <a:lstStyle/>
                    <a:p>
                      <a:pPr algn="ctr"/>
                      <a:r>
                        <a:rPr lang="en-US" sz="2000" dirty="0"/>
                        <a:t>mole (mol)</a:t>
                      </a:r>
                    </a:p>
                  </a:txBody>
                  <a:tcPr/>
                </a:tc>
                <a:tc>
                  <a:txBody>
                    <a:bodyPr/>
                    <a:lstStyle/>
                    <a:p>
                      <a:pPr algn="ctr"/>
                      <a:r>
                        <a:rPr lang="en-US" sz="2000" dirty="0"/>
                        <a:t>amount of stuff</a:t>
                      </a:r>
                    </a:p>
                  </a:txBody>
                  <a:tcPr/>
                </a:tc>
                <a:tc>
                  <a:txBody>
                    <a:bodyPr/>
                    <a:lstStyle/>
                    <a:p>
                      <a:pPr algn="ctr"/>
                      <a:r>
                        <a:rPr lang="en-US" sz="2000" dirty="0"/>
                        <a:t>1 mol = 6.02 x 10</a:t>
                      </a:r>
                      <a:r>
                        <a:rPr lang="en-US" sz="2000" baseline="30000" dirty="0"/>
                        <a:t>23</a:t>
                      </a:r>
                      <a:endParaRPr lang="en-US" sz="2000" dirty="0"/>
                    </a:p>
                  </a:txBody>
                  <a:tcPr/>
                </a:tc>
                <a:extLst>
                  <a:ext uri="{0D108BD9-81ED-4DB2-BD59-A6C34878D82A}">
                    <a16:rowId xmlns:a16="http://schemas.microsoft.com/office/drawing/2014/main" val="1116914769"/>
                  </a:ext>
                </a:extLst>
              </a:tr>
            </a:tbl>
          </a:graphicData>
        </a:graphic>
      </p:graphicFrame>
    </p:spTree>
    <p:extLst>
      <p:ext uri="{BB962C8B-B14F-4D97-AF65-F5344CB8AC3E}">
        <p14:creationId xmlns:p14="http://schemas.microsoft.com/office/powerpoint/2010/main" val="1771712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BC8E49-0FC4-2616-235E-8D7C5D0DD11D}"/>
              </a:ext>
            </a:extLst>
          </p:cNvPr>
          <p:cNvSpPr>
            <a:spLocks noGrp="1"/>
          </p:cNvSpPr>
          <p:nvPr>
            <p:ph type="title"/>
          </p:nvPr>
        </p:nvSpPr>
        <p:spPr>
          <a:xfrm>
            <a:off x="485774" y="107950"/>
            <a:ext cx="10515600" cy="1325563"/>
          </a:xfrm>
        </p:spPr>
        <p:txBody>
          <a:bodyPr/>
          <a:lstStyle/>
          <a:p>
            <a:r>
              <a:rPr lang="en-US" b="1" dirty="0"/>
              <a:t>Converting between SI and America units</a:t>
            </a:r>
          </a:p>
        </p:txBody>
      </p:sp>
      <p:sp>
        <p:nvSpPr>
          <p:cNvPr id="4" name="TextBox 3">
            <a:extLst>
              <a:ext uri="{FF2B5EF4-FFF2-40B4-BE49-F238E27FC236}">
                <a16:creationId xmlns:a16="http://schemas.microsoft.com/office/drawing/2014/main" id="{595DB167-E3E9-2253-1171-0F82608F5E59}"/>
              </a:ext>
            </a:extLst>
          </p:cNvPr>
          <p:cNvSpPr txBox="1"/>
          <p:nvPr/>
        </p:nvSpPr>
        <p:spPr>
          <a:xfrm>
            <a:off x="733425" y="1174889"/>
            <a:ext cx="11458575" cy="5262979"/>
          </a:xfrm>
          <a:prstGeom prst="rect">
            <a:avLst/>
          </a:prstGeom>
          <a:noFill/>
        </p:spPr>
        <p:txBody>
          <a:bodyPr wrap="square" rtlCol="0">
            <a:spAutoFit/>
          </a:bodyPr>
          <a:lstStyle/>
          <a:p>
            <a:r>
              <a:rPr lang="en-US" sz="2400" dirty="0"/>
              <a:t>Let’s say that you’re a good American and simply don’t want to learn how to use those lame SI units.  Here’s how to do these calculations on the fly.  (Note:  Each step will be explained in more detail, so don’t panic if this doesn’t make sense at first).</a:t>
            </a:r>
          </a:p>
          <a:p>
            <a:endParaRPr lang="en-US" sz="2400" dirty="0"/>
          </a:p>
          <a:p>
            <a:pPr marL="342900" indent="-342900">
              <a:buAutoNum type="arabicParenR"/>
            </a:pPr>
            <a:r>
              <a:rPr lang="en-US" sz="2400" dirty="0"/>
              <a:t>Draw a T</a:t>
            </a:r>
          </a:p>
          <a:p>
            <a:pPr marL="342900" indent="-342900">
              <a:buAutoNum type="arabicParenR"/>
            </a:pPr>
            <a:r>
              <a:rPr lang="en-US" sz="2400" dirty="0"/>
              <a:t>Write whatever you are trying to convert from in the top left</a:t>
            </a:r>
          </a:p>
          <a:p>
            <a:pPr marL="342900" indent="-342900">
              <a:buAutoNum type="arabicParenR"/>
            </a:pPr>
            <a:r>
              <a:rPr lang="en-US" sz="2400" dirty="0"/>
              <a:t>Write </a:t>
            </a:r>
            <a:r>
              <a:rPr lang="en-US" sz="2400" b="1" dirty="0"/>
              <a:t>the units</a:t>
            </a:r>
            <a:r>
              <a:rPr lang="en-US" sz="2400" dirty="0"/>
              <a:t> of what you just wrote in the bottom right</a:t>
            </a:r>
          </a:p>
          <a:p>
            <a:pPr marL="342900" indent="-342900">
              <a:buAutoNum type="arabicParenR"/>
            </a:pPr>
            <a:r>
              <a:rPr lang="en-US" sz="2400" dirty="0"/>
              <a:t>Write </a:t>
            </a:r>
            <a:r>
              <a:rPr lang="en-US" sz="2400" b="1" dirty="0"/>
              <a:t>the units</a:t>
            </a:r>
            <a:r>
              <a:rPr lang="en-US" sz="2400" dirty="0"/>
              <a:t> of what you want to convert to in the top right</a:t>
            </a:r>
          </a:p>
          <a:p>
            <a:pPr marL="342900" indent="-342900">
              <a:buAutoNum type="arabicParenR"/>
            </a:pPr>
            <a:r>
              <a:rPr lang="en-US" sz="2400" dirty="0"/>
              <a:t>In front of the units of what you just wrote (on the bottom), write whatever the conversion factor between the two units.  This will be given to you in the problem.</a:t>
            </a:r>
          </a:p>
          <a:p>
            <a:pPr marL="342900" indent="-342900">
              <a:buAutoNum type="arabicParenR"/>
            </a:pPr>
            <a:r>
              <a:rPr lang="en-US" sz="2400" dirty="0"/>
              <a:t>Multiply the numbers on the top together, then divide by the numbers on the bottom.  The unit for your answer will be the same as the unit of whatever is in the top right.</a:t>
            </a:r>
          </a:p>
          <a:p>
            <a:endParaRPr lang="en-US" sz="2400" dirty="0"/>
          </a:p>
          <a:p>
            <a:r>
              <a:rPr lang="en-US" sz="2400" dirty="0"/>
              <a:t>Examples…</a:t>
            </a:r>
          </a:p>
        </p:txBody>
      </p:sp>
    </p:spTree>
    <p:extLst>
      <p:ext uri="{BB962C8B-B14F-4D97-AF65-F5344CB8AC3E}">
        <p14:creationId xmlns:p14="http://schemas.microsoft.com/office/powerpoint/2010/main" val="27317792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5D43CC-47FA-01AD-62CC-8355FF875FED}"/>
              </a:ext>
            </a:extLst>
          </p:cNvPr>
          <p:cNvSpPr>
            <a:spLocks noGrp="1"/>
          </p:cNvSpPr>
          <p:nvPr>
            <p:ph type="title"/>
          </p:nvPr>
        </p:nvSpPr>
        <p:spPr>
          <a:xfrm>
            <a:off x="695325" y="50800"/>
            <a:ext cx="10515600" cy="1325563"/>
          </a:xfrm>
        </p:spPr>
        <p:txBody>
          <a:bodyPr>
            <a:normAutofit/>
          </a:bodyPr>
          <a:lstStyle/>
          <a:p>
            <a:r>
              <a:rPr lang="en-US" sz="4000" b="1" dirty="0"/>
              <a:t>OK… it seems like we’re in good shape.  Except…</a:t>
            </a:r>
          </a:p>
        </p:txBody>
      </p:sp>
      <p:sp>
        <p:nvSpPr>
          <p:cNvPr id="4" name="TextBox 3">
            <a:extLst>
              <a:ext uri="{FF2B5EF4-FFF2-40B4-BE49-F238E27FC236}">
                <a16:creationId xmlns:a16="http://schemas.microsoft.com/office/drawing/2014/main" id="{2290B19B-CE51-AAB9-5EB6-C6D0E4C4C7FA}"/>
              </a:ext>
            </a:extLst>
          </p:cNvPr>
          <p:cNvSpPr txBox="1"/>
          <p:nvPr/>
        </p:nvSpPr>
        <p:spPr>
          <a:xfrm>
            <a:off x="904875" y="1129883"/>
            <a:ext cx="7443787" cy="5262979"/>
          </a:xfrm>
          <a:prstGeom prst="rect">
            <a:avLst/>
          </a:prstGeom>
          <a:noFill/>
        </p:spPr>
        <p:txBody>
          <a:bodyPr wrap="square" rtlCol="0">
            <a:spAutoFit/>
          </a:bodyPr>
          <a:lstStyle/>
          <a:p>
            <a:r>
              <a:rPr lang="en-US" sz="2400" dirty="0"/>
              <a:t>What if the SI units aren’t convenient because their sizes are screwy?  For example, it’s not hard to guess that you’re about 1.6 meters tall (or whatever height you are), but it’s a lot harder to guess how many meters you have to drive if you want to go to Baltimore.  </a:t>
            </a:r>
          </a:p>
          <a:p>
            <a:endParaRPr lang="en-US" sz="2400" dirty="0"/>
          </a:p>
          <a:p>
            <a:r>
              <a:rPr lang="en-US" sz="2400" dirty="0"/>
              <a:t>To get around this, the metric system uses prefixes before the units to modify their sizes to make them more inconvenient.  These prefixes multiply the size of the unit to make it useful.</a:t>
            </a:r>
          </a:p>
          <a:p>
            <a:endParaRPr lang="en-US" sz="2400" dirty="0"/>
          </a:p>
          <a:p>
            <a:r>
              <a:rPr lang="en-US" sz="2400" dirty="0"/>
              <a:t>There are a lot of prefixes that I could make you learn, but since only a few of them really come in handy for chemistry, we’ll just learn those.</a:t>
            </a:r>
          </a:p>
        </p:txBody>
      </p:sp>
      <p:pic>
        <p:nvPicPr>
          <p:cNvPr id="8194" name="Picture 2" descr="Why you should hire a French person">
            <a:extLst>
              <a:ext uri="{FF2B5EF4-FFF2-40B4-BE49-F238E27FC236}">
                <a16:creationId xmlns:a16="http://schemas.microsoft.com/office/drawing/2014/main" id="{FE450F9A-3DF0-A3A9-B601-C0C6371707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48662" y="1017588"/>
            <a:ext cx="3784600" cy="5080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527D3C4C-8921-20D8-B446-63ACC47221AB}"/>
              </a:ext>
            </a:extLst>
          </p:cNvPr>
          <p:cNvSpPr txBox="1"/>
          <p:nvPr/>
        </p:nvSpPr>
        <p:spPr>
          <a:xfrm>
            <a:off x="8558213" y="6097588"/>
            <a:ext cx="3575049" cy="584775"/>
          </a:xfrm>
          <a:prstGeom prst="rect">
            <a:avLst/>
          </a:prstGeom>
          <a:noFill/>
        </p:spPr>
        <p:txBody>
          <a:bodyPr wrap="square" rtlCol="0">
            <a:spAutoFit/>
          </a:bodyPr>
          <a:lstStyle/>
          <a:p>
            <a:pPr algn="ctr"/>
            <a:r>
              <a:rPr lang="en-US" sz="1600" i="1" dirty="0"/>
              <a:t>This guy already knows where </a:t>
            </a:r>
          </a:p>
          <a:p>
            <a:pPr algn="ctr"/>
            <a:r>
              <a:rPr lang="en-US" sz="1600" i="1" dirty="0"/>
              <a:t>I’m going with this.</a:t>
            </a:r>
          </a:p>
        </p:txBody>
      </p:sp>
    </p:spTree>
    <p:extLst>
      <p:ext uri="{BB962C8B-B14F-4D97-AF65-F5344CB8AC3E}">
        <p14:creationId xmlns:p14="http://schemas.microsoft.com/office/powerpoint/2010/main" val="99273506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17330</TotalTime>
  <Words>1315</Words>
  <Application>Microsoft Macintosh PowerPoint</Application>
  <PresentationFormat>Widescreen</PresentationFormat>
  <Paragraphs>125</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Cambria Math</vt:lpstr>
      <vt:lpstr>Office Theme</vt:lpstr>
      <vt:lpstr>SI Units</vt:lpstr>
      <vt:lpstr>You’re already familiar with using units when taking measurements:</vt:lpstr>
      <vt:lpstr>The only problem:  We all need to use the same set of units, or we won’t know what other people’s measurements mean.</vt:lpstr>
      <vt:lpstr>Systems of units through the ages Part 1:  The age of random units</vt:lpstr>
      <vt:lpstr>Systems of units through the ages Part 2:  The Imperial era</vt:lpstr>
      <vt:lpstr>Systems of units through the ages Part 3:  The metric system (and variants)</vt:lpstr>
      <vt:lpstr>More about the metric system</vt:lpstr>
      <vt:lpstr>Converting between SI and America units</vt:lpstr>
      <vt:lpstr>OK… it seems like we’re in good shape.  Except…</vt:lpstr>
      <vt:lpstr>The metric prefixes*</vt:lpstr>
      <vt:lpstr>How to use these prefixes to convert between metric units</vt:lpstr>
      <vt:lpstr>Let’s practice!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 Units</dc:title>
  <dc:creator>Ian Guch</dc:creator>
  <cp:lastModifiedBy>Ian Guch</cp:lastModifiedBy>
  <cp:revision>2</cp:revision>
  <dcterms:created xsi:type="dcterms:W3CDTF">2022-06-15T13:34:37Z</dcterms:created>
  <dcterms:modified xsi:type="dcterms:W3CDTF">2022-06-27T14:24:42Z</dcterms:modified>
</cp:coreProperties>
</file>